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75" r:id="rId2"/>
    <p:sldMasterId id="2147483687" r:id="rId3"/>
    <p:sldMasterId id="2147483699" r:id="rId4"/>
  </p:sldMasterIdLst>
  <p:notesMasterIdLst>
    <p:notesMasterId r:id="rId45"/>
  </p:notesMasterIdLst>
  <p:sldIdLst>
    <p:sldId id="489" r:id="rId5"/>
    <p:sldId id="641" r:id="rId6"/>
    <p:sldId id="605" r:id="rId7"/>
    <p:sldId id="587" r:id="rId8"/>
    <p:sldId id="588" r:id="rId9"/>
    <p:sldId id="606" r:id="rId10"/>
    <p:sldId id="589" r:id="rId11"/>
    <p:sldId id="590" r:id="rId12"/>
    <p:sldId id="600" r:id="rId13"/>
    <p:sldId id="591" r:id="rId14"/>
    <p:sldId id="592" r:id="rId15"/>
    <p:sldId id="609" r:id="rId16"/>
    <p:sldId id="610" r:id="rId17"/>
    <p:sldId id="612" r:id="rId18"/>
    <p:sldId id="613" r:id="rId19"/>
    <p:sldId id="646" r:id="rId20"/>
    <p:sldId id="580" r:id="rId21"/>
    <p:sldId id="615" r:id="rId22"/>
    <p:sldId id="616" r:id="rId23"/>
    <p:sldId id="618" r:id="rId24"/>
    <p:sldId id="645" r:id="rId25"/>
    <p:sldId id="620" r:id="rId26"/>
    <p:sldId id="622" r:id="rId27"/>
    <p:sldId id="624" r:id="rId28"/>
    <p:sldId id="625" r:id="rId29"/>
    <p:sldId id="627" r:id="rId30"/>
    <p:sldId id="642" r:id="rId31"/>
    <p:sldId id="628" r:id="rId32"/>
    <p:sldId id="647" r:id="rId33"/>
    <p:sldId id="648" r:id="rId34"/>
    <p:sldId id="632" r:id="rId35"/>
    <p:sldId id="633" r:id="rId36"/>
    <p:sldId id="583" r:id="rId37"/>
    <p:sldId id="634" r:id="rId38"/>
    <p:sldId id="635" r:id="rId39"/>
    <p:sldId id="636" r:id="rId40"/>
    <p:sldId id="637" r:id="rId41"/>
    <p:sldId id="643" r:id="rId42"/>
    <p:sldId id="644" r:id="rId43"/>
    <p:sldId id="581" r:id="rId44"/>
  </p:sldIdLst>
  <p:sldSz cx="9144000" cy="6858000" type="screen4x3"/>
  <p:notesSz cx="6858000" cy="9144000"/>
  <p:defaultTextStyle>
    <a:defPPr>
      <a:defRPr lang="zh-TW"/>
    </a:defPPr>
    <a:lvl1pPr algn="l" rtl="0" fontAlgn="base">
      <a:spcBef>
        <a:spcPct val="0"/>
      </a:spcBef>
      <a:spcAft>
        <a:spcPct val="0"/>
      </a:spcAft>
      <a:defRPr kumimoji="1" kern="1200">
        <a:solidFill>
          <a:schemeClr val="tx1"/>
        </a:solidFill>
        <a:latin typeface="Arial" charset="0"/>
        <a:ea typeface="新細明體" charset="-120"/>
        <a:cs typeface="+mn-cs"/>
      </a:defRPr>
    </a:lvl1pPr>
    <a:lvl2pPr marL="457200" algn="l" rtl="0" fontAlgn="base">
      <a:spcBef>
        <a:spcPct val="0"/>
      </a:spcBef>
      <a:spcAft>
        <a:spcPct val="0"/>
      </a:spcAft>
      <a:defRPr kumimoji="1" kern="1200">
        <a:solidFill>
          <a:schemeClr val="tx1"/>
        </a:solidFill>
        <a:latin typeface="Arial" charset="0"/>
        <a:ea typeface="新細明體" charset="-120"/>
        <a:cs typeface="+mn-cs"/>
      </a:defRPr>
    </a:lvl2pPr>
    <a:lvl3pPr marL="914400" algn="l" rtl="0" fontAlgn="base">
      <a:spcBef>
        <a:spcPct val="0"/>
      </a:spcBef>
      <a:spcAft>
        <a:spcPct val="0"/>
      </a:spcAft>
      <a:defRPr kumimoji="1" kern="1200">
        <a:solidFill>
          <a:schemeClr val="tx1"/>
        </a:solidFill>
        <a:latin typeface="Arial" charset="0"/>
        <a:ea typeface="新細明體" charset="-120"/>
        <a:cs typeface="+mn-cs"/>
      </a:defRPr>
    </a:lvl3pPr>
    <a:lvl4pPr marL="1371600" algn="l" rtl="0" fontAlgn="base">
      <a:spcBef>
        <a:spcPct val="0"/>
      </a:spcBef>
      <a:spcAft>
        <a:spcPct val="0"/>
      </a:spcAft>
      <a:defRPr kumimoji="1" kern="1200">
        <a:solidFill>
          <a:schemeClr val="tx1"/>
        </a:solidFill>
        <a:latin typeface="Arial" charset="0"/>
        <a:ea typeface="新細明體" charset="-120"/>
        <a:cs typeface="+mn-cs"/>
      </a:defRPr>
    </a:lvl4pPr>
    <a:lvl5pPr marL="1828800" algn="l" rtl="0" fontAlgn="base">
      <a:spcBef>
        <a:spcPct val="0"/>
      </a:spcBef>
      <a:spcAft>
        <a:spcPct val="0"/>
      </a:spcAft>
      <a:defRPr kumimoji="1" kern="1200">
        <a:solidFill>
          <a:schemeClr val="tx1"/>
        </a:solidFill>
        <a:latin typeface="Arial" charset="0"/>
        <a:ea typeface="新細明體" charset="-120"/>
        <a:cs typeface="+mn-cs"/>
      </a:defRPr>
    </a:lvl5pPr>
    <a:lvl6pPr marL="2286000" algn="l" defTabSz="914400" rtl="0" eaLnBrk="1" latinLnBrk="0" hangingPunct="1">
      <a:defRPr kumimoji="1" kern="1200">
        <a:solidFill>
          <a:schemeClr val="tx1"/>
        </a:solidFill>
        <a:latin typeface="Arial" charset="0"/>
        <a:ea typeface="新細明體" charset="-120"/>
        <a:cs typeface="+mn-cs"/>
      </a:defRPr>
    </a:lvl6pPr>
    <a:lvl7pPr marL="2743200" algn="l" defTabSz="914400" rtl="0" eaLnBrk="1" latinLnBrk="0" hangingPunct="1">
      <a:defRPr kumimoji="1" kern="1200">
        <a:solidFill>
          <a:schemeClr val="tx1"/>
        </a:solidFill>
        <a:latin typeface="Arial" charset="0"/>
        <a:ea typeface="新細明體" charset="-120"/>
        <a:cs typeface="+mn-cs"/>
      </a:defRPr>
    </a:lvl7pPr>
    <a:lvl8pPr marL="3200400" algn="l" defTabSz="914400" rtl="0" eaLnBrk="1" latinLnBrk="0" hangingPunct="1">
      <a:defRPr kumimoji="1" kern="1200">
        <a:solidFill>
          <a:schemeClr val="tx1"/>
        </a:solidFill>
        <a:latin typeface="Arial" charset="0"/>
        <a:ea typeface="新細明體" charset="-120"/>
        <a:cs typeface="+mn-cs"/>
      </a:defRPr>
    </a:lvl8pPr>
    <a:lvl9pPr marL="3657600" algn="l" defTabSz="914400" rtl="0" eaLnBrk="1" latinLnBrk="0" hangingPunct="1">
      <a:defRPr kumimoji="1" kern="1200">
        <a:solidFill>
          <a:schemeClr val="tx1"/>
        </a:solidFill>
        <a:latin typeface="Arial" charset="0"/>
        <a:ea typeface="新細明體" charset="-120"/>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B13C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2277" autoAdjust="0"/>
  </p:normalViewPr>
  <p:slideViewPr>
    <p:cSldViewPr snapToGrid="0">
      <p:cViewPr>
        <p:scale>
          <a:sx n="84" d="100"/>
          <a:sy n="84" d="100"/>
        </p:scale>
        <p:origin x="-2400" y="-558"/>
      </p:cViewPr>
      <p:guideLst>
        <p:guide orient="horz" pos="2160"/>
        <p:guide pos="384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972F4D-1EB1-4ACD-A7CF-94C92DB25442}" type="datetimeFigureOut">
              <a:rPr lang="zh-TW" altLang="en-US" smtClean="0"/>
              <a:pPr/>
              <a:t>2023/9/27</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CF6279-FBB3-4109-A25C-709C6520EBC9}" type="slidenum">
              <a:rPr lang="zh-TW" altLang="en-US" smtClean="0"/>
              <a:pPr/>
              <a:t>‹#›</a:t>
            </a:fld>
            <a:endParaRPr lang="zh-TW" altLang="en-US"/>
          </a:p>
        </p:txBody>
      </p:sp>
    </p:spTree>
    <p:extLst>
      <p:ext uri="{BB962C8B-B14F-4D97-AF65-F5344CB8AC3E}">
        <p14:creationId xmlns:p14="http://schemas.microsoft.com/office/powerpoint/2010/main" val="3382062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4CF6279-FBB3-4109-A25C-709C6520EBC9}" type="slidenum">
              <a:rPr lang="zh-TW" altLang="en-US" smtClean="0"/>
              <a:pPr/>
              <a:t>19</a:t>
            </a:fld>
            <a:endParaRPr lang="zh-TW" altLang="en-US"/>
          </a:p>
        </p:txBody>
      </p:sp>
    </p:spTree>
    <p:extLst>
      <p:ext uri="{BB962C8B-B14F-4D97-AF65-F5344CB8AC3E}">
        <p14:creationId xmlns:p14="http://schemas.microsoft.com/office/powerpoint/2010/main" val="249740713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slide" Target="../slides/slide2.xml"/><Relationship Id="rId3" Type="http://schemas.openxmlformats.org/officeDocument/2006/relationships/slide" Target="../slides/slide17.xml"/><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slide" Target="../slides/slide40.xml"/><Relationship Id="rId5" Type="http://schemas.openxmlformats.org/officeDocument/2006/relationships/slide" Target="../slides/slide33.xml"/><Relationship Id="rId4"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 Target="../slides/slide4.xml"/><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slide" Target="../slides/slide13.xml"/><Relationship Id="rId5" Type="http://schemas.openxmlformats.org/officeDocument/2006/relationships/image" Target="../media/image8.png"/><Relationship Id="rId4" Type="http://schemas.openxmlformats.org/officeDocument/2006/relationships/slide" Targe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slide" Target="../slides/slide4.xml"/><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slide" Target="../slides/slide13.xml"/><Relationship Id="rId5" Type="http://schemas.openxmlformats.org/officeDocument/2006/relationships/image" Target="../media/image8.png"/><Relationship Id="rId4" Type="http://schemas.openxmlformats.org/officeDocument/2006/relationships/slide" Target="../slides/slide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slide" Target="../slides/slide4.xml"/><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4.xml"/><Relationship Id="rId6" Type="http://schemas.openxmlformats.org/officeDocument/2006/relationships/slide" Target="../slides/slide13.xml"/><Relationship Id="rId5" Type="http://schemas.openxmlformats.org/officeDocument/2006/relationships/image" Target="../media/image8.png"/><Relationship Id="rId4" Type="http://schemas.openxmlformats.org/officeDocument/2006/relationships/slide" Target="../slides/slide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人工智慧的發展</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4" name="Rectangle 4">
              <a:hlinkClick r:id="rId3"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1-2</a:t>
              </a:r>
              <a:endParaRPr lang="en-US" altLang="zh-TW" b="1" dirty="0">
                <a:solidFill>
                  <a:schemeClr val="bg1"/>
                </a:solidFill>
                <a:latin typeface="Times New Roman" pitchFamily="18" charset="0"/>
                <a:ea typeface="標楷體" pitchFamily="65" charset="-120"/>
                <a:cs typeface="Times New Roman" pitchFamily="18" charset="0"/>
              </a:endParaRP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smtClean="0">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smtClean="0">
                <a:solidFill>
                  <a:schemeClr val="bg1"/>
                </a:solidFill>
              </a:rPr>
              <a:t>頁</a:t>
            </a:r>
            <a:endParaRPr lang="zh-TW" altLang="en-US" b="1" smtClean="0">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4"/>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err="1" smtClean="0">
                  <a:solidFill>
                    <a:schemeClr val="bg1"/>
                  </a:solidFill>
                  <a:latin typeface="微軟正黑體" pitchFamily="34" charset="-120"/>
                  <a:ea typeface="微軟正黑體" pitchFamily="34" charset="-120"/>
                </a:rPr>
                <a:t>CH01</a:t>
              </a:r>
              <a:r>
                <a:rPr lang="zh-TW" altLang="en-US" sz="1600" b="1" dirty="0" smtClean="0">
                  <a:solidFill>
                    <a:schemeClr val="bg1"/>
                  </a:solidFill>
                  <a:latin typeface="微軟正黑體" pitchFamily="34" charset="-120"/>
                  <a:ea typeface="微軟正黑體" pitchFamily="34" charset="-120"/>
                </a:rPr>
                <a:t>　人工智慧起源</a:t>
              </a:r>
              <a:endParaRPr lang="en-US" altLang="zh-TW" sz="1600" b="1" dirty="0" smtClean="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rId5"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人工智慧</a:t>
              </a:r>
              <a:r>
                <a:rPr lang="en-US" altLang="zh-TW" b="1" dirty="0" smtClean="0">
                  <a:solidFill>
                    <a:schemeClr val="bg1"/>
                  </a:solidFill>
                  <a:latin typeface="Times New Roman" pitchFamily="18" charset="0"/>
                  <a:ea typeface="標楷體" pitchFamily="65" charset="-120"/>
                  <a:cs typeface="Times New Roman" pitchFamily="18" charset="0"/>
                </a:rPr>
                <a:t>@</a:t>
              </a:r>
              <a:r>
                <a:rPr lang="zh-TW" altLang="en-US" b="1" dirty="0" smtClean="0">
                  <a:solidFill>
                    <a:schemeClr val="bg1"/>
                  </a:solidFill>
                  <a:latin typeface="Times New Roman" pitchFamily="18" charset="0"/>
                  <a:ea typeface="標楷體" pitchFamily="65" charset="-120"/>
                  <a:cs typeface="Times New Roman" pitchFamily="18" charset="0"/>
                </a:rPr>
                <a:t>臺灣</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1" name="Rectangle 16">
              <a:hlinkClick r:id="rId5" action="ppaction://hlinksldjump"/>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1-3</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2" name="Group 40"/>
          <p:cNvGrpSpPr>
            <a:grpSpLocks/>
          </p:cNvGrpSpPr>
          <p:nvPr userDrawn="1"/>
        </p:nvGrpSpPr>
        <p:grpSpPr bwMode="auto">
          <a:xfrm>
            <a:off x="292100" y="4079875"/>
            <a:ext cx="3887788" cy="360363"/>
            <a:chOff x="159" y="2275"/>
            <a:chExt cx="2449" cy="227"/>
          </a:xfrm>
        </p:grpSpPr>
        <p:sp>
          <p:nvSpPr>
            <p:cNvPr id="13" name="Rectangle 17">
              <a:hlinkClick r:id="rId6"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en-US" altLang="zh-TW" b="1" dirty="0" smtClean="0">
                  <a:solidFill>
                    <a:schemeClr val="bg1"/>
                  </a:solidFill>
                  <a:latin typeface="Times New Roman" pitchFamily="18" charset="0"/>
                  <a:ea typeface="標楷體" pitchFamily="65" charset="-120"/>
                  <a:cs typeface="Times New Roman" pitchFamily="18" charset="0"/>
                </a:rPr>
                <a:t>AI </a:t>
              </a:r>
              <a:r>
                <a:rPr lang="zh-TW" altLang="en-US" b="1" dirty="0" smtClean="0">
                  <a:solidFill>
                    <a:schemeClr val="bg1"/>
                  </a:solidFill>
                  <a:latin typeface="Times New Roman" pitchFamily="18" charset="0"/>
                  <a:ea typeface="標楷體" pitchFamily="65" charset="-120"/>
                  <a:cs typeface="Times New Roman" pitchFamily="18" charset="0"/>
                </a:rPr>
                <a:t>創造的未來生活</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4" name="Rectangle 18">
              <a:hlinkClick r:id="rId6" action="ppaction://hlinksldjump"/>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1-4</a:t>
              </a:r>
              <a:endParaRPr lang="en-US" altLang="zh-TW" b="1" dirty="0">
                <a:solidFill>
                  <a:schemeClr val="bg1"/>
                </a:solidFill>
                <a:latin typeface="Times New Roman" pitchFamily="18" charset="0"/>
                <a:ea typeface="標楷體" pitchFamily="65" charset="-120"/>
                <a:cs typeface="Times New Roman" pitchFamily="18" charset="0"/>
              </a:endParaRPr>
            </a:p>
          </p:txBody>
        </p:sp>
      </p:grpSp>
      <p:pic>
        <p:nvPicPr>
          <p:cNvPr id="21" name="Picture 37" descr="Icon-02">
            <a:hlinkClick r:id="" action="ppaction://hlinkshowjump?jump=endshow"/>
          </p:cNvPr>
          <p:cNvPicPr>
            <a:picLocks noChangeAspect="1" noChangeArrowheads="1"/>
          </p:cNvPicPr>
          <p:nvPr userDrawn="1"/>
        </p:nvPicPr>
        <p:blipFill>
          <a:blip r:embed="rId7"/>
          <a:srcRect/>
          <a:stretch>
            <a:fillRect/>
          </a:stretch>
        </p:blipFill>
        <p:spPr bwMode="auto">
          <a:xfrm>
            <a:off x="8748713" y="6524625"/>
            <a:ext cx="327025" cy="300038"/>
          </a:xfrm>
          <a:prstGeom prst="rect">
            <a:avLst/>
          </a:prstGeom>
          <a:noFill/>
          <a:ln w="9525">
            <a:noFill/>
            <a:miter lim="800000"/>
            <a:headEnd/>
            <a:tailEnd/>
          </a:ln>
        </p:spPr>
      </p:pic>
      <p:grpSp>
        <p:nvGrpSpPr>
          <p:cNvPr id="37" name="Group 38"/>
          <p:cNvGrpSpPr>
            <a:grpSpLocks/>
          </p:cNvGrpSpPr>
          <p:nvPr userDrawn="1"/>
        </p:nvGrpSpPr>
        <p:grpSpPr bwMode="auto">
          <a:xfrm>
            <a:off x="292100" y="2466975"/>
            <a:ext cx="3887791" cy="360363"/>
            <a:chOff x="159" y="1596"/>
            <a:chExt cx="2449" cy="227"/>
          </a:xfrm>
        </p:grpSpPr>
        <p:sp>
          <p:nvSpPr>
            <p:cNvPr id="38" name="Rectangle 3">
              <a:hlinkClick r:id="rId8"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遍地開花的人工智慧</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39" name="Rectangle 4">
              <a:hlinkClick r:id="rId8"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1-1</a:t>
              </a:r>
              <a:endParaRPr lang="en-US" altLang="zh-TW" b="1" dirty="0">
                <a:solidFill>
                  <a:schemeClr val="bg1"/>
                </a:solidFill>
                <a:latin typeface="Times New Roman" pitchFamily="18" charset="0"/>
                <a:ea typeface="標楷體" pitchFamily="65" charset="-120"/>
                <a:cs typeface="Times New Roman" pitchFamily="18" charset="0"/>
              </a:endParaRPr>
            </a:p>
          </p:txBody>
        </p:sp>
      </p:grpSp>
    </p:spTree>
  </p:cSld>
  <p:clrMapOvr>
    <a:masterClrMapping/>
  </p:clrMapOvr>
  <p:transition advClick="0">
    <p:split dir="in"/>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人工智慧的發展</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4"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1-2</a:t>
              </a:r>
              <a:endParaRPr lang="en-US" altLang="zh-TW" b="1" dirty="0">
                <a:solidFill>
                  <a:schemeClr val="bg1"/>
                </a:solidFill>
                <a:latin typeface="Times New Roman" pitchFamily="18" charset="0"/>
                <a:ea typeface="標楷體" pitchFamily="65" charset="-120"/>
                <a:cs typeface="Times New Roman" pitchFamily="18" charset="0"/>
              </a:endParaRP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smtClean="0">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smtClean="0">
                <a:solidFill>
                  <a:schemeClr val="bg1"/>
                </a:solidFill>
              </a:rPr>
              <a:t>頁</a:t>
            </a:r>
            <a:endParaRPr lang="zh-TW" altLang="en-US" b="1" smtClean="0">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5"/>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smtClean="0">
                  <a:solidFill>
                    <a:schemeClr val="bg1"/>
                  </a:solidFill>
                  <a:latin typeface="微軟正黑體" pitchFamily="34" charset="-120"/>
                  <a:ea typeface="微軟正黑體" pitchFamily="34" charset="-120"/>
                </a:rPr>
                <a:t>CH01</a:t>
              </a:r>
              <a:r>
                <a:rPr lang="zh-TW" altLang="en-US" sz="1600" b="1" smtClean="0">
                  <a:solidFill>
                    <a:schemeClr val="bg1"/>
                  </a:solidFill>
                  <a:latin typeface="微軟正黑體" pitchFamily="34" charset="-120"/>
                  <a:ea typeface="微軟正黑體" pitchFamily="34" charset="-120"/>
                </a:rPr>
                <a:t>　電的基本概念</a:t>
              </a:r>
              <a:endParaRPr lang="en-US" altLang="zh-TW" sz="1600" b="1" smtClean="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rId6"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人工智慧</a:t>
              </a:r>
              <a:r>
                <a:rPr lang="en-US" altLang="zh-TW" b="1" dirty="0" smtClean="0">
                  <a:solidFill>
                    <a:schemeClr val="bg1"/>
                  </a:solidFill>
                  <a:latin typeface="Times New Roman" pitchFamily="18" charset="0"/>
                  <a:ea typeface="標楷體" pitchFamily="65" charset="-120"/>
                  <a:cs typeface="Times New Roman" pitchFamily="18" charset="0"/>
                </a:rPr>
                <a:t>@</a:t>
              </a:r>
              <a:r>
                <a:rPr lang="zh-TW" altLang="en-US" b="1" dirty="0" smtClean="0">
                  <a:solidFill>
                    <a:schemeClr val="bg1"/>
                  </a:solidFill>
                  <a:latin typeface="Times New Roman" pitchFamily="18" charset="0"/>
                  <a:ea typeface="標楷體" pitchFamily="65" charset="-120"/>
                  <a:cs typeface="Times New Roman" pitchFamily="18" charset="0"/>
                </a:rPr>
                <a:t>台灣</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1" name="Rectangle 16">
              <a:hlinkClick r:id="rId6" action="ppaction://hlinksldjump"/>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1-3</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2" name="Group 40"/>
          <p:cNvGrpSpPr>
            <a:grpSpLocks/>
          </p:cNvGrpSpPr>
          <p:nvPr userDrawn="1"/>
        </p:nvGrpSpPr>
        <p:grpSpPr bwMode="auto">
          <a:xfrm>
            <a:off x="292100" y="4079875"/>
            <a:ext cx="3887788" cy="360363"/>
            <a:chOff x="159" y="2275"/>
            <a:chExt cx="2449" cy="227"/>
          </a:xfrm>
        </p:grpSpPr>
        <p:sp>
          <p:nvSpPr>
            <p:cNvPr id="13"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未來的</a:t>
              </a:r>
              <a:r>
                <a:rPr lang="en-US" altLang="zh-TW" b="1" dirty="0" smtClean="0">
                  <a:solidFill>
                    <a:schemeClr val="bg1"/>
                  </a:solidFill>
                  <a:latin typeface="Times New Roman" pitchFamily="18" charset="0"/>
                  <a:ea typeface="標楷體" pitchFamily="65" charset="-120"/>
                  <a:cs typeface="Times New Roman" pitchFamily="18" charset="0"/>
                </a:rPr>
                <a:t>AI</a:t>
              </a:r>
              <a:r>
                <a:rPr lang="zh-TW" altLang="en-US" b="1" dirty="0" smtClean="0">
                  <a:solidFill>
                    <a:schemeClr val="bg1"/>
                  </a:solidFill>
                  <a:latin typeface="Times New Roman" pitchFamily="18" charset="0"/>
                  <a:ea typeface="標楷體" pitchFamily="65" charset="-120"/>
                  <a:cs typeface="Times New Roman" pitchFamily="18" charset="0"/>
                </a:rPr>
                <a:t>生活</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1-4</a:t>
              </a:r>
              <a:endParaRPr lang="en-US" altLang="zh-TW" b="1" dirty="0">
                <a:solidFill>
                  <a:schemeClr val="bg1"/>
                </a:solidFill>
                <a:latin typeface="Times New Roman" pitchFamily="18" charset="0"/>
                <a:ea typeface="標楷體" pitchFamily="65" charset="-120"/>
                <a:cs typeface="Times New Roman" pitchFamily="18" charset="0"/>
              </a:endParaRPr>
            </a:p>
          </p:txBody>
        </p:sp>
      </p:grpSp>
      <p:pic>
        <p:nvPicPr>
          <p:cNvPr id="21" name="Picture 37" descr="Icon-02">
            <a:hlinkClick r:id="" action="ppaction://hlinkshowjump?jump=endshow"/>
          </p:cNvPr>
          <p:cNvPicPr>
            <a:picLocks noChangeAspect="1" noChangeArrowheads="1"/>
          </p:cNvPicPr>
          <p:nvPr userDrawn="1"/>
        </p:nvPicPr>
        <p:blipFill>
          <a:blip r:embed="rId7"/>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rId4"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遍地開花的</a:t>
              </a:r>
              <a:r>
                <a:rPr lang="en-US" altLang="zh-TW" b="1" dirty="0" smtClean="0">
                  <a:solidFill>
                    <a:schemeClr val="bg1"/>
                  </a:solidFill>
                  <a:latin typeface="Times New Roman" pitchFamily="18" charset="0"/>
                  <a:ea typeface="標楷體" pitchFamily="65" charset="-120"/>
                  <a:cs typeface="Times New Roman" pitchFamily="18" charset="0"/>
                </a:rPr>
                <a:t>AI</a:t>
              </a:r>
              <a:r>
                <a:rPr lang="zh-TW" altLang="en-US" b="1" dirty="0" smtClean="0">
                  <a:solidFill>
                    <a:schemeClr val="bg1"/>
                  </a:solidFill>
                  <a:latin typeface="Times New Roman" pitchFamily="18" charset="0"/>
                  <a:ea typeface="標楷體" pitchFamily="65" charset="-120"/>
                  <a:cs typeface="Times New Roman" pitchFamily="18" charset="0"/>
                </a:rPr>
                <a:t>應用</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39"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1-1</a:t>
              </a:r>
              <a:endParaRPr lang="en-US" altLang="zh-TW" b="1" dirty="0">
                <a:solidFill>
                  <a:schemeClr val="bg1"/>
                </a:solidFill>
                <a:latin typeface="Times New Roman" pitchFamily="18" charset="0"/>
                <a:ea typeface="標楷體" pitchFamily="65" charset="-120"/>
                <a:cs typeface="Times New Roman" pitchFamily="18" charset="0"/>
              </a:endParaRPr>
            </a:p>
          </p:txBody>
        </p:sp>
      </p:grpSp>
    </p:spTree>
  </p:cSld>
  <p:clrMapOvr>
    <a:masterClrMapping/>
  </p:clrMapOvr>
  <p:transition advClick="0">
    <p:split dir="in"/>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lvl1pPr>
              <a:spcBef>
                <a:spcPts val="80"/>
              </a:spcBef>
              <a:defRPr/>
            </a:lvl1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cSld>
  <p:clrMapOvr>
    <a:masterClrMapping/>
  </p:clrMapOvr>
  <p:transition advClick="0">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cSld>
  <p:clrMapOvr>
    <a:masterClrMapping/>
  </p:clrMapOvr>
  <p:transition advClick="0">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cSld>
  <p:clrMapOvr>
    <a:masterClrMapping/>
  </p:clrMapOvr>
  <p:transition advClick="0">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lvl1pPr>
              <a:spcBef>
                <a:spcPts val="80"/>
              </a:spcBef>
              <a:defRPr/>
            </a:lvl1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cSld>
  <p:clrMapOvr>
    <a:masterClrMapping/>
  </p:clrMapOvr>
  <p:transition advClick="0">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人工智慧的發展</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4"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1-2</a:t>
              </a:r>
              <a:endParaRPr lang="en-US" altLang="zh-TW" b="1" dirty="0">
                <a:solidFill>
                  <a:schemeClr val="bg1"/>
                </a:solidFill>
                <a:latin typeface="Times New Roman" pitchFamily="18" charset="0"/>
                <a:ea typeface="標楷體" pitchFamily="65" charset="-120"/>
                <a:cs typeface="Times New Roman" pitchFamily="18" charset="0"/>
              </a:endParaRP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smtClean="0">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smtClean="0">
                <a:solidFill>
                  <a:schemeClr val="bg1"/>
                </a:solidFill>
              </a:rPr>
              <a:t>頁</a:t>
            </a:r>
            <a:endParaRPr lang="zh-TW" altLang="en-US" b="1" smtClean="0">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5"/>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smtClean="0">
                  <a:solidFill>
                    <a:schemeClr val="bg1"/>
                  </a:solidFill>
                  <a:latin typeface="微軟正黑體" pitchFamily="34" charset="-120"/>
                  <a:ea typeface="微軟正黑體" pitchFamily="34" charset="-120"/>
                </a:rPr>
                <a:t>CH01</a:t>
              </a:r>
              <a:r>
                <a:rPr lang="zh-TW" altLang="en-US" sz="1600" b="1" smtClean="0">
                  <a:solidFill>
                    <a:schemeClr val="bg1"/>
                  </a:solidFill>
                  <a:latin typeface="微軟正黑體" pitchFamily="34" charset="-120"/>
                  <a:ea typeface="微軟正黑體" pitchFamily="34" charset="-120"/>
                </a:rPr>
                <a:t>　電的基本概念</a:t>
              </a:r>
              <a:endParaRPr lang="en-US" altLang="zh-TW" sz="1600" b="1" smtClean="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rId6"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人工智慧</a:t>
              </a:r>
              <a:r>
                <a:rPr lang="en-US" altLang="zh-TW" b="1" dirty="0" smtClean="0">
                  <a:solidFill>
                    <a:schemeClr val="bg1"/>
                  </a:solidFill>
                  <a:latin typeface="Times New Roman" pitchFamily="18" charset="0"/>
                  <a:ea typeface="標楷體" pitchFamily="65" charset="-120"/>
                  <a:cs typeface="Times New Roman" pitchFamily="18" charset="0"/>
                </a:rPr>
                <a:t>@</a:t>
              </a:r>
              <a:r>
                <a:rPr lang="zh-TW" altLang="en-US" b="1" dirty="0" smtClean="0">
                  <a:solidFill>
                    <a:schemeClr val="bg1"/>
                  </a:solidFill>
                  <a:latin typeface="Times New Roman" pitchFamily="18" charset="0"/>
                  <a:ea typeface="標楷體" pitchFamily="65" charset="-120"/>
                  <a:cs typeface="Times New Roman" pitchFamily="18" charset="0"/>
                </a:rPr>
                <a:t>台灣</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1" name="Rectangle 16">
              <a:hlinkClick r:id="rId6" action="ppaction://hlinksldjump"/>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1-3</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2" name="Group 40"/>
          <p:cNvGrpSpPr>
            <a:grpSpLocks/>
          </p:cNvGrpSpPr>
          <p:nvPr userDrawn="1"/>
        </p:nvGrpSpPr>
        <p:grpSpPr bwMode="auto">
          <a:xfrm>
            <a:off x="292100" y="4079875"/>
            <a:ext cx="3887788" cy="360363"/>
            <a:chOff x="159" y="2275"/>
            <a:chExt cx="2449" cy="227"/>
          </a:xfrm>
        </p:grpSpPr>
        <p:sp>
          <p:nvSpPr>
            <p:cNvPr id="13"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未來的</a:t>
              </a:r>
              <a:r>
                <a:rPr lang="en-US" altLang="zh-TW" b="1" dirty="0" smtClean="0">
                  <a:solidFill>
                    <a:schemeClr val="bg1"/>
                  </a:solidFill>
                  <a:latin typeface="Times New Roman" pitchFamily="18" charset="0"/>
                  <a:ea typeface="標楷體" pitchFamily="65" charset="-120"/>
                  <a:cs typeface="Times New Roman" pitchFamily="18" charset="0"/>
                </a:rPr>
                <a:t>AI</a:t>
              </a:r>
              <a:r>
                <a:rPr lang="zh-TW" altLang="en-US" b="1" dirty="0" smtClean="0">
                  <a:solidFill>
                    <a:schemeClr val="bg1"/>
                  </a:solidFill>
                  <a:latin typeface="Times New Roman" pitchFamily="18" charset="0"/>
                  <a:ea typeface="標楷體" pitchFamily="65" charset="-120"/>
                  <a:cs typeface="Times New Roman" pitchFamily="18" charset="0"/>
                </a:rPr>
                <a:t>生活</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1-4</a:t>
              </a:r>
              <a:endParaRPr lang="en-US" altLang="zh-TW" b="1" dirty="0">
                <a:solidFill>
                  <a:schemeClr val="bg1"/>
                </a:solidFill>
                <a:latin typeface="Times New Roman" pitchFamily="18" charset="0"/>
                <a:ea typeface="標楷體" pitchFamily="65" charset="-120"/>
                <a:cs typeface="Times New Roman" pitchFamily="18" charset="0"/>
              </a:endParaRPr>
            </a:p>
          </p:txBody>
        </p:sp>
      </p:grpSp>
      <p:pic>
        <p:nvPicPr>
          <p:cNvPr id="21" name="Picture 37" descr="Icon-02">
            <a:hlinkClick r:id="" action="ppaction://hlinkshowjump?jump=endshow"/>
          </p:cNvPr>
          <p:cNvPicPr>
            <a:picLocks noChangeAspect="1" noChangeArrowheads="1"/>
          </p:cNvPicPr>
          <p:nvPr userDrawn="1"/>
        </p:nvPicPr>
        <p:blipFill>
          <a:blip r:embed="rId7"/>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rId4"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遍地開花的</a:t>
              </a:r>
              <a:r>
                <a:rPr lang="en-US" altLang="zh-TW" b="1" dirty="0" smtClean="0">
                  <a:solidFill>
                    <a:schemeClr val="bg1"/>
                  </a:solidFill>
                  <a:latin typeface="Times New Roman" pitchFamily="18" charset="0"/>
                  <a:ea typeface="標楷體" pitchFamily="65" charset="-120"/>
                  <a:cs typeface="Times New Roman" pitchFamily="18" charset="0"/>
                </a:rPr>
                <a:t>AI</a:t>
              </a:r>
              <a:r>
                <a:rPr lang="zh-TW" altLang="en-US" b="1" dirty="0" smtClean="0">
                  <a:solidFill>
                    <a:schemeClr val="bg1"/>
                  </a:solidFill>
                  <a:latin typeface="Times New Roman" pitchFamily="18" charset="0"/>
                  <a:ea typeface="標楷體" pitchFamily="65" charset="-120"/>
                  <a:cs typeface="Times New Roman" pitchFamily="18" charset="0"/>
                </a:rPr>
                <a:t>應用</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39"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1-1</a:t>
              </a:r>
              <a:endParaRPr lang="en-US" altLang="zh-TW" b="1" dirty="0">
                <a:solidFill>
                  <a:schemeClr val="bg1"/>
                </a:solidFill>
                <a:latin typeface="Times New Roman" pitchFamily="18" charset="0"/>
                <a:ea typeface="標楷體" pitchFamily="65" charset="-120"/>
                <a:cs typeface="Times New Roman" pitchFamily="18" charset="0"/>
              </a:endParaRPr>
            </a:p>
          </p:txBody>
        </p:sp>
      </p:grpSp>
    </p:spTree>
  </p:cSld>
  <p:clrMapOvr>
    <a:masterClrMapping/>
  </p:clrMapOvr>
  <p:transition advClick="0">
    <p:split dir="in"/>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lvl1pPr>
              <a:spcBef>
                <a:spcPts val="80"/>
              </a:spcBef>
              <a:defRPr/>
            </a:lvl1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cSld>
  <p:clrMapOvr>
    <a:masterClrMapping/>
  </p:clrMapOvr>
  <p:transition advClick="0">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cSld>
  <p:clrMapOvr>
    <a:masterClrMapping/>
  </p:clrMapOvr>
  <p:transition advClick="0">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cSld>
  <p:clrMapOvr>
    <a:masterClrMapping/>
  </p:clrMapOvr>
  <p:transition advClick="0">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cSld>
  <p:clrMapOvr>
    <a:masterClrMapping/>
  </p:clrMapOvr>
  <p:transition advClick="0">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人工智慧的發展</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4"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1-2</a:t>
              </a:r>
              <a:endParaRPr lang="en-US" altLang="zh-TW" b="1" dirty="0">
                <a:solidFill>
                  <a:schemeClr val="bg1"/>
                </a:solidFill>
                <a:latin typeface="Times New Roman" pitchFamily="18" charset="0"/>
                <a:ea typeface="標楷體" pitchFamily="65" charset="-120"/>
                <a:cs typeface="Times New Roman" pitchFamily="18" charset="0"/>
              </a:endParaRP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smtClean="0">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smtClean="0">
                <a:solidFill>
                  <a:schemeClr val="bg1"/>
                </a:solidFill>
              </a:rPr>
              <a:t>頁</a:t>
            </a:r>
            <a:endParaRPr lang="zh-TW" altLang="en-US" b="1" smtClean="0">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5"/>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smtClean="0">
                  <a:solidFill>
                    <a:schemeClr val="bg1"/>
                  </a:solidFill>
                  <a:latin typeface="微軟正黑體" pitchFamily="34" charset="-120"/>
                  <a:ea typeface="微軟正黑體" pitchFamily="34" charset="-120"/>
                </a:rPr>
                <a:t>CH01</a:t>
              </a:r>
              <a:r>
                <a:rPr lang="zh-TW" altLang="en-US" sz="1600" b="1" smtClean="0">
                  <a:solidFill>
                    <a:schemeClr val="bg1"/>
                  </a:solidFill>
                  <a:latin typeface="微軟正黑體" pitchFamily="34" charset="-120"/>
                  <a:ea typeface="微軟正黑體" pitchFamily="34" charset="-120"/>
                </a:rPr>
                <a:t>　電的基本概念</a:t>
              </a:r>
              <a:endParaRPr lang="en-US" altLang="zh-TW" sz="1600" b="1" smtClean="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rId6"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人工智慧</a:t>
              </a:r>
              <a:r>
                <a:rPr lang="en-US" altLang="zh-TW" b="1" dirty="0" smtClean="0">
                  <a:solidFill>
                    <a:schemeClr val="bg1"/>
                  </a:solidFill>
                  <a:latin typeface="Times New Roman" pitchFamily="18" charset="0"/>
                  <a:ea typeface="標楷體" pitchFamily="65" charset="-120"/>
                  <a:cs typeface="Times New Roman" pitchFamily="18" charset="0"/>
                </a:rPr>
                <a:t>@</a:t>
              </a:r>
              <a:r>
                <a:rPr lang="zh-TW" altLang="en-US" b="1" dirty="0" smtClean="0">
                  <a:solidFill>
                    <a:schemeClr val="bg1"/>
                  </a:solidFill>
                  <a:latin typeface="Times New Roman" pitchFamily="18" charset="0"/>
                  <a:ea typeface="標楷體" pitchFamily="65" charset="-120"/>
                  <a:cs typeface="Times New Roman" pitchFamily="18" charset="0"/>
                </a:rPr>
                <a:t>台灣</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1" name="Rectangle 16">
              <a:hlinkClick r:id="rId6" action="ppaction://hlinksldjump"/>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1-3</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2" name="Group 40"/>
          <p:cNvGrpSpPr>
            <a:grpSpLocks/>
          </p:cNvGrpSpPr>
          <p:nvPr userDrawn="1"/>
        </p:nvGrpSpPr>
        <p:grpSpPr bwMode="auto">
          <a:xfrm>
            <a:off x="292100" y="4079875"/>
            <a:ext cx="3887788" cy="360363"/>
            <a:chOff x="159" y="2275"/>
            <a:chExt cx="2449" cy="227"/>
          </a:xfrm>
        </p:grpSpPr>
        <p:sp>
          <p:nvSpPr>
            <p:cNvPr id="13"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未來的</a:t>
              </a:r>
              <a:r>
                <a:rPr lang="en-US" altLang="zh-TW" b="1" dirty="0" smtClean="0">
                  <a:solidFill>
                    <a:schemeClr val="bg1"/>
                  </a:solidFill>
                  <a:latin typeface="Times New Roman" pitchFamily="18" charset="0"/>
                  <a:ea typeface="標楷體" pitchFamily="65" charset="-120"/>
                  <a:cs typeface="Times New Roman" pitchFamily="18" charset="0"/>
                </a:rPr>
                <a:t>AI</a:t>
              </a:r>
              <a:r>
                <a:rPr lang="zh-TW" altLang="en-US" b="1" dirty="0" smtClean="0">
                  <a:solidFill>
                    <a:schemeClr val="bg1"/>
                  </a:solidFill>
                  <a:latin typeface="Times New Roman" pitchFamily="18" charset="0"/>
                  <a:ea typeface="標楷體" pitchFamily="65" charset="-120"/>
                  <a:cs typeface="Times New Roman" pitchFamily="18" charset="0"/>
                </a:rPr>
                <a:t>生活</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1-4</a:t>
              </a:r>
              <a:endParaRPr lang="en-US" altLang="zh-TW" b="1" dirty="0">
                <a:solidFill>
                  <a:schemeClr val="bg1"/>
                </a:solidFill>
                <a:latin typeface="Times New Roman" pitchFamily="18" charset="0"/>
                <a:ea typeface="標楷體" pitchFamily="65" charset="-120"/>
                <a:cs typeface="Times New Roman" pitchFamily="18" charset="0"/>
              </a:endParaRPr>
            </a:p>
          </p:txBody>
        </p:sp>
      </p:grpSp>
      <p:pic>
        <p:nvPicPr>
          <p:cNvPr id="21" name="Picture 37" descr="Icon-02">
            <a:hlinkClick r:id="" action="ppaction://hlinkshowjump?jump=endshow"/>
          </p:cNvPr>
          <p:cNvPicPr>
            <a:picLocks noChangeAspect="1" noChangeArrowheads="1"/>
          </p:cNvPicPr>
          <p:nvPr userDrawn="1"/>
        </p:nvPicPr>
        <p:blipFill>
          <a:blip r:embed="rId7"/>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rId4"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遍地開花的</a:t>
              </a:r>
              <a:r>
                <a:rPr lang="en-US" altLang="zh-TW" b="1" dirty="0" smtClean="0">
                  <a:solidFill>
                    <a:schemeClr val="bg1"/>
                  </a:solidFill>
                  <a:latin typeface="Times New Roman" pitchFamily="18" charset="0"/>
                  <a:ea typeface="標楷體" pitchFamily="65" charset="-120"/>
                  <a:cs typeface="Times New Roman" pitchFamily="18" charset="0"/>
                </a:rPr>
                <a:t>AI</a:t>
              </a:r>
              <a:r>
                <a:rPr lang="zh-TW" altLang="en-US" b="1" dirty="0" smtClean="0">
                  <a:solidFill>
                    <a:schemeClr val="bg1"/>
                  </a:solidFill>
                  <a:latin typeface="Times New Roman" pitchFamily="18" charset="0"/>
                  <a:ea typeface="標楷體" pitchFamily="65" charset="-120"/>
                  <a:cs typeface="Times New Roman" pitchFamily="18" charset="0"/>
                </a:rPr>
                <a:t>應用</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39"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1-1</a:t>
              </a:r>
              <a:endParaRPr lang="en-US" altLang="zh-TW" b="1" dirty="0">
                <a:solidFill>
                  <a:schemeClr val="bg1"/>
                </a:solidFill>
                <a:latin typeface="Times New Roman" pitchFamily="18" charset="0"/>
                <a:ea typeface="標楷體" pitchFamily="65" charset="-120"/>
                <a:cs typeface="Times New Roman" pitchFamily="18" charset="0"/>
              </a:endParaRPr>
            </a:p>
          </p:txBody>
        </p:sp>
      </p:grpSp>
    </p:spTree>
  </p:cSld>
  <p:clrMapOvr>
    <a:masterClrMapping/>
  </p:clrMapOvr>
  <p:transition advClick="0">
    <p:split dir="in"/>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lvl1pPr>
              <a:spcBef>
                <a:spcPts val="80"/>
              </a:spcBef>
              <a:defRPr/>
            </a:lvl1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cSld>
  <p:clrMapOvr>
    <a:masterClrMapping/>
  </p:clrMapOvr>
  <p:transition advClick="0">
    <p:wip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cSld>
  <p:clrMapOvr>
    <a:masterClrMapping/>
  </p:clrMapOvr>
  <p:transition advClick="0">
    <p:wip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cSld>
  <p:clrMapOvr>
    <a:masterClrMapping/>
  </p:clrMapOvr>
  <p:transition advClick="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cSld>
  <p:clrMapOvr>
    <a:masterClrMapping/>
  </p:clrMapOvr>
  <p:transition advClick="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18"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image" Target="../media/image6.png"/><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 Target="../slides/slide40.xml"/><Relationship Id="rId20"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 Target="../slides/slide33.xml"/><Relationship Id="rId10" Type="http://schemas.openxmlformats.org/officeDocument/2006/relationships/slideLayout" Target="../slideLayouts/slideLayout10.xml"/><Relationship Id="rId19"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17.xml"/><Relationship Id="rId22" Type="http://schemas.openxmlformats.org/officeDocument/2006/relationships/slide" Target="../slides/slide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18" Type="http://schemas.openxmlformats.org/officeDocument/2006/relationships/image" Target="../media/image3.png"/><Relationship Id="rId3" Type="http://schemas.openxmlformats.org/officeDocument/2006/relationships/slideLayout" Target="../slideLayouts/slideLayout14.xml"/><Relationship Id="rId21" Type="http://schemas.openxmlformats.org/officeDocument/2006/relationships/image" Target="../media/image6.png"/><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image" Target="../media/image2.png"/><Relationship Id="rId2" Type="http://schemas.openxmlformats.org/officeDocument/2006/relationships/slideLayout" Target="../slideLayouts/slideLayout13.xml"/><Relationship Id="rId16" Type="http://schemas.openxmlformats.org/officeDocument/2006/relationships/slide" Target="../slides/slide40.xml"/><Relationship Id="rId20"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 Target="../slides/slide33.xml"/><Relationship Id="rId10" Type="http://schemas.openxmlformats.org/officeDocument/2006/relationships/slideLayout" Target="../slideLayouts/slideLayout21.xml"/><Relationship Id="rId19" Type="http://schemas.openxmlformats.org/officeDocument/2006/relationships/image" Target="../media/image4.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 Target="../slides/slide17.xml"/><Relationship Id="rId22" Type="http://schemas.openxmlformats.org/officeDocument/2006/relationships/slide" Target="../slides/slid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18" Type="http://schemas.openxmlformats.org/officeDocument/2006/relationships/image" Target="../media/image3.png"/><Relationship Id="rId3" Type="http://schemas.openxmlformats.org/officeDocument/2006/relationships/slideLayout" Target="../slideLayouts/slideLayout25.xml"/><Relationship Id="rId21" Type="http://schemas.openxmlformats.org/officeDocument/2006/relationships/image" Target="../media/image6.png"/><Relationship Id="rId7" Type="http://schemas.openxmlformats.org/officeDocument/2006/relationships/slideLayout" Target="../slideLayouts/slideLayout29.xml"/><Relationship Id="rId12" Type="http://schemas.openxmlformats.org/officeDocument/2006/relationships/theme" Target="../theme/theme3.xml"/><Relationship Id="rId17" Type="http://schemas.openxmlformats.org/officeDocument/2006/relationships/image" Target="../media/image2.png"/><Relationship Id="rId2" Type="http://schemas.openxmlformats.org/officeDocument/2006/relationships/slideLayout" Target="../slideLayouts/slideLayout24.xml"/><Relationship Id="rId16" Type="http://schemas.openxmlformats.org/officeDocument/2006/relationships/slide" Target="../slides/slide40.xml"/><Relationship Id="rId20" Type="http://schemas.openxmlformats.org/officeDocument/2006/relationships/image" Target="../media/image5.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 Target="../slides/slide33.xml"/><Relationship Id="rId10" Type="http://schemas.openxmlformats.org/officeDocument/2006/relationships/slideLayout" Target="../slideLayouts/slideLayout32.xml"/><Relationship Id="rId19" Type="http://schemas.openxmlformats.org/officeDocument/2006/relationships/image" Target="../media/image4.pn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 Target="../slides/slide17.xml"/><Relationship Id="rId22" Type="http://schemas.openxmlformats.org/officeDocument/2006/relationships/slide" Target="../slides/slide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18" Type="http://schemas.openxmlformats.org/officeDocument/2006/relationships/image" Target="../media/image3.png"/><Relationship Id="rId3" Type="http://schemas.openxmlformats.org/officeDocument/2006/relationships/slideLayout" Target="../slideLayouts/slideLayout36.xml"/><Relationship Id="rId21" Type="http://schemas.openxmlformats.org/officeDocument/2006/relationships/image" Target="../media/image6.png"/><Relationship Id="rId7" Type="http://schemas.openxmlformats.org/officeDocument/2006/relationships/slideLayout" Target="../slideLayouts/slideLayout40.xml"/><Relationship Id="rId12" Type="http://schemas.openxmlformats.org/officeDocument/2006/relationships/theme" Target="../theme/theme4.xml"/><Relationship Id="rId17" Type="http://schemas.openxmlformats.org/officeDocument/2006/relationships/image" Target="../media/image2.png"/><Relationship Id="rId2" Type="http://schemas.openxmlformats.org/officeDocument/2006/relationships/slideLayout" Target="../slideLayouts/slideLayout35.xml"/><Relationship Id="rId16" Type="http://schemas.openxmlformats.org/officeDocument/2006/relationships/slide" Target="../slides/slide40.xml"/><Relationship Id="rId20" Type="http://schemas.openxmlformats.org/officeDocument/2006/relationships/image" Target="../media/image5.png"/><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 Target="../slides/slide33.xml"/><Relationship Id="rId10" Type="http://schemas.openxmlformats.org/officeDocument/2006/relationships/slideLayout" Target="../slideLayouts/slideLayout43.xml"/><Relationship Id="rId19" Type="http://schemas.openxmlformats.org/officeDocument/2006/relationships/image" Target="../media/image4.png"/><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 Target="../slides/slide17.xml"/><Relationship Id="rId22"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smtClean="0">
                <a:solidFill>
                  <a:schemeClr val="tx1"/>
                </a:solidFill>
              </a:rPr>
              <a:t>頁</a:t>
            </a:r>
            <a:endParaRPr lang="zh-TW" altLang="en-US" b="0" smtClean="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小小節按一下以編輯母片以編輯母片以編輯母片以編輯母片以編輯母片</a:t>
            </a:r>
          </a:p>
          <a:p>
            <a:pPr lvl="1"/>
            <a:r>
              <a:rPr lang="zh-TW" altLang="en-US" smtClean="0"/>
              <a:t>一般內文</a:t>
            </a:r>
            <a:r>
              <a:rPr lang="en-US" altLang="zh-TW" smtClean="0"/>
              <a:t>(</a:t>
            </a:r>
            <a:r>
              <a:rPr lang="zh-TW" altLang="en-US" smtClean="0"/>
              <a:t>按一次</a:t>
            </a:r>
            <a:r>
              <a:rPr lang="en-US" altLang="zh-TW" smtClean="0"/>
              <a:t>Tab</a:t>
            </a:r>
            <a:r>
              <a:rPr lang="zh-TW" altLang="en-US" smtClean="0"/>
              <a:t>空</a:t>
            </a:r>
            <a:r>
              <a:rPr lang="en-US" altLang="zh-TW" smtClean="0"/>
              <a:t>2</a:t>
            </a:r>
            <a:r>
              <a:rPr lang="zh-TW" altLang="en-US" smtClean="0"/>
              <a:t>格</a:t>
            </a:r>
            <a:r>
              <a:rPr lang="en-US" altLang="zh-TW" smtClean="0"/>
              <a:t>)</a:t>
            </a:r>
            <a:r>
              <a:rPr lang="zh-TW" altLang="en-US" smtClean="0"/>
              <a:t>第二層第二層第二層第二層第二層第二層第二層第二層第二層</a:t>
            </a:r>
          </a:p>
          <a:p>
            <a:pPr lvl="2"/>
            <a:r>
              <a:rPr lang="en-US" altLang="zh-TW" smtClean="0"/>
              <a:t>n.</a:t>
            </a:r>
            <a:r>
              <a:rPr lang="zh-TW" altLang="en-US" smtClean="0"/>
              <a:t>第三層第三層第三層第三層第三層第三層第三層第三層第三層第三層第三層第三層</a:t>
            </a:r>
          </a:p>
          <a:p>
            <a:pPr lvl="3"/>
            <a:r>
              <a:rPr lang="zh-TW" altLang="en-US" smtClean="0"/>
              <a:t>第四層第四層第四層第四層第四層第四層第四層第四層第四層第四層第四層</a:t>
            </a:r>
          </a:p>
          <a:p>
            <a:pPr lvl="4"/>
            <a:r>
              <a:rPr lang="zh-TW" altLang="en-US" smtClean="0"/>
              <a:t>圖說：第五層第五層第五層第五層第五層</a:t>
            </a:r>
          </a:p>
        </p:txBody>
      </p:sp>
      <p:sp>
        <p:nvSpPr>
          <p:cNvPr id="1030" name="Rectangle 6">
            <a:hlinkClick r:id="rId14" action="ppaction://hlinksldjump"/>
          </p:cNvPr>
          <p:cNvSpPr>
            <a:spLocks noChangeArrowheads="1"/>
          </p:cNvSpPr>
          <p:nvPr/>
        </p:nvSpPr>
        <p:spPr bwMode="auto">
          <a:xfrm>
            <a:off x="8534400" y="14779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1-2</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sp>
        <p:nvSpPr>
          <p:cNvPr id="1032" name="Rectangle 13">
            <a:hlinkClick r:id="rId15" action="ppaction://hlinksldjump"/>
          </p:cNvPr>
          <p:cNvSpPr>
            <a:spLocks noChangeArrowheads="1"/>
          </p:cNvSpPr>
          <p:nvPr userDrawn="1"/>
        </p:nvSpPr>
        <p:spPr bwMode="auto">
          <a:xfrm>
            <a:off x="8534400" y="19224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1-3</a:t>
            </a:r>
          </a:p>
        </p:txBody>
      </p:sp>
      <p:sp>
        <p:nvSpPr>
          <p:cNvPr id="1033" name="Rectangle 14">
            <a:hlinkClick r:id="rId16" action="ppaction://hlinksldjump"/>
          </p:cNvPr>
          <p:cNvSpPr>
            <a:spLocks noChangeArrowheads="1"/>
          </p:cNvSpPr>
          <p:nvPr userDrawn="1"/>
        </p:nvSpPr>
        <p:spPr bwMode="auto">
          <a:xfrm>
            <a:off x="8534400" y="2368550"/>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1-4</a:t>
            </a:r>
          </a:p>
        </p:txBody>
      </p:sp>
      <p:pic>
        <p:nvPicPr>
          <p:cNvPr id="53259" name="Picture 29" descr="Icon-01">
            <a:hlinkClick r:id="" action="ppaction://hlinkshowjump?jump=firstslide"/>
          </p:cNvPr>
          <p:cNvPicPr>
            <a:picLocks noChangeAspect="1" noChangeArrowheads="1"/>
          </p:cNvPicPr>
          <p:nvPr userDrawn="1"/>
        </p:nvPicPr>
        <p:blipFill>
          <a:blip r:embed="rId17"/>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8"/>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9"/>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20"/>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21"/>
          <a:srcRect/>
          <a:stretch>
            <a:fillRect/>
          </a:stretch>
        </p:blipFill>
        <p:spPr bwMode="auto">
          <a:xfrm>
            <a:off x="8737600" y="6523038"/>
            <a:ext cx="338138" cy="301625"/>
          </a:xfrm>
          <a:prstGeom prst="rect">
            <a:avLst/>
          </a:prstGeom>
          <a:noFill/>
          <a:ln w="9525">
            <a:noFill/>
            <a:miter lim="800000"/>
            <a:headEnd/>
            <a:tailEnd/>
          </a:ln>
        </p:spPr>
      </p:pic>
      <p:sp>
        <p:nvSpPr>
          <p:cNvPr id="26" name="Rectangle 5">
            <a:hlinkClick r:id="rId22" action="ppaction://hlinksldjump"/>
          </p:cNvPr>
          <p:cNvSpPr>
            <a:spLocks noChangeArrowheads="1"/>
          </p:cNvSpPr>
          <p:nvPr userDrawn="1"/>
        </p:nvSpPr>
        <p:spPr bwMode="auto">
          <a:xfrm>
            <a:off x="8534400" y="1033463"/>
            <a:ext cx="609600" cy="287337"/>
          </a:xfrm>
          <a:prstGeom prst="rect">
            <a:avLst/>
          </a:prstGeom>
          <a:solidFill>
            <a:srgbClr val="003366"/>
          </a:solidFill>
          <a:ln w="9525" algn="ctr">
            <a:noFill/>
            <a:miter lim="800000"/>
            <a:headEnd/>
            <a:tailEnd/>
          </a:ln>
        </p:spPr>
        <p:txBody>
          <a:bodyPr wrap="none" anchor="ctr"/>
          <a:lstStyle/>
          <a:p>
            <a:pPr algn="ctr">
              <a:defRPr/>
            </a:pPr>
            <a:r>
              <a:rPr lang="en-US" altLang="zh-TW" b="1" dirty="0">
                <a:solidFill>
                  <a:schemeClr val="bg1"/>
                </a:solidFill>
                <a:latin typeface="Arial" charset="0"/>
                <a:ea typeface="新細明體" charset="-120"/>
              </a:rPr>
              <a:t>1-1</a:t>
            </a: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ransition advClick="0">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smtClean="0">
                <a:solidFill>
                  <a:schemeClr val="tx1"/>
                </a:solidFill>
              </a:rPr>
              <a:t>頁</a:t>
            </a:r>
            <a:endParaRPr lang="zh-TW" altLang="en-US" b="0" smtClean="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小小節按一下以編輯母片以編輯母片以編輯母片以編輯母片以編輯母片</a:t>
            </a:r>
          </a:p>
          <a:p>
            <a:pPr lvl="1"/>
            <a:r>
              <a:rPr lang="zh-TW" altLang="en-US" smtClean="0"/>
              <a:t>一般內文</a:t>
            </a:r>
            <a:r>
              <a:rPr lang="en-US" altLang="zh-TW" smtClean="0"/>
              <a:t>(</a:t>
            </a:r>
            <a:r>
              <a:rPr lang="zh-TW" altLang="en-US" smtClean="0"/>
              <a:t>按一次</a:t>
            </a:r>
            <a:r>
              <a:rPr lang="en-US" altLang="zh-TW" smtClean="0"/>
              <a:t>Tab</a:t>
            </a:r>
            <a:r>
              <a:rPr lang="zh-TW" altLang="en-US" smtClean="0"/>
              <a:t>空</a:t>
            </a:r>
            <a:r>
              <a:rPr lang="en-US" altLang="zh-TW" smtClean="0"/>
              <a:t>2</a:t>
            </a:r>
            <a:r>
              <a:rPr lang="zh-TW" altLang="en-US" smtClean="0"/>
              <a:t>格</a:t>
            </a:r>
            <a:r>
              <a:rPr lang="en-US" altLang="zh-TW" smtClean="0"/>
              <a:t>)</a:t>
            </a:r>
            <a:r>
              <a:rPr lang="zh-TW" altLang="en-US" smtClean="0"/>
              <a:t>第二層第二層第二層第二層第二層第二層第二層第二層第二層</a:t>
            </a:r>
          </a:p>
          <a:p>
            <a:pPr lvl="2"/>
            <a:r>
              <a:rPr lang="en-US" altLang="zh-TW" smtClean="0"/>
              <a:t>n.</a:t>
            </a:r>
            <a:r>
              <a:rPr lang="zh-TW" altLang="en-US" smtClean="0"/>
              <a:t>第三層第三層第三層第三層第三層第三層第三層第三層第三層第三層第三層第三層</a:t>
            </a:r>
          </a:p>
          <a:p>
            <a:pPr lvl="3"/>
            <a:r>
              <a:rPr lang="zh-TW" altLang="en-US" smtClean="0"/>
              <a:t>第四層第四層第四層第四層第四層第四層第四層第四層第四層第四層第四層</a:t>
            </a:r>
          </a:p>
          <a:p>
            <a:pPr lvl="4"/>
            <a:r>
              <a:rPr lang="zh-TW" altLang="en-US" smtClean="0"/>
              <a:t>圖說：第五層第五層第五層第五層第五層</a:t>
            </a:r>
          </a:p>
        </p:txBody>
      </p:sp>
      <p:sp>
        <p:nvSpPr>
          <p:cNvPr id="1030" name="Rectangle 6">
            <a:hlinkClick r:id="rId14" action="ppaction://hlinksldjump"/>
          </p:cNvPr>
          <p:cNvSpPr>
            <a:spLocks noChangeArrowheads="1"/>
          </p:cNvSpPr>
          <p:nvPr/>
        </p:nvSpPr>
        <p:spPr bwMode="auto">
          <a:xfrm>
            <a:off x="8534400" y="14779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chemeClr val="bg1"/>
                </a:solidFill>
                <a:latin typeface="Arial" charset="0"/>
                <a:ea typeface="新細明體" charset="-120"/>
              </a:rPr>
              <a:t>1-2</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sp>
        <p:nvSpPr>
          <p:cNvPr id="1032" name="Rectangle 13">
            <a:hlinkClick r:id="rId15" action="ppaction://hlinksldjump"/>
          </p:cNvPr>
          <p:cNvSpPr>
            <a:spLocks noChangeArrowheads="1"/>
          </p:cNvSpPr>
          <p:nvPr userDrawn="1"/>
        </p:nvSpPr>
        <p:spPr bwMode="auto">
          <a:xfrm>
            <a:off x="8534400" y="19224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1-3</a:t>
            </a:r>
          </a:p>
        </p:txBody>
      </p:sp>
      <p:sp>
        <p:nvSpPr>
          <p:cNvPr id="1033" name="Rectangle 14">
            <a:hlinkClick r:id="rId16" action="ppaction://hlinksldjump"/>
          </p:cNvPr>
          <p:cNvSpPr>
            <a:spLocks noChangeArrowheads="1"/>
          </p:cNvSpPr>
          <p:nvPr userDrawn="1"/>
        </p:nvSpPr>
        <p:spPr bwMode="auto">
          <a:xfrm>
            <a:off x="8534400" y="2368550"/>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1-4</a:t>
            </a:r>
          </a:p>
        </p:txBody>
      </p:sp>
      <p:pic>
        <p:nvPicPr>
          <p:cNvPr id="53259" name="Picture 29" descr="Icon-01">
            <a:hlinkClick r:id="" action="ppaction://hlinkshowjump?jump=firstslide"/>
          </p:cNvPr>
          <p:cNvPicPr>
            <a:picLocks noChangeAspect="1" noChangeArrowheads="1"/>
          </p:cNvPicPr>
          <p:nvPr userDrawn="1"/>
        </p:nvPicPr>
        <p:blipFill>
          <a:blip r:embed="rId17"/>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8"/>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9"/>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20"/>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21"/>
          <a:srcRect/>
          <a:stretch>
            <a:fillRect/>
          </a:stretch>
        </p:blipFill>
        <p:spPr bwMode="auto">
          <a:xfrm>
            <a:off x="8737600" y="6523038"/>
            <a:ext cx="338138" cy="301625"/>
          </a:xfrm>
          <a:prstGeom prst="rect">
            <a:avLst/>
          </a:prstGeom>
          <a:noFill/>
          <a:ln w="9525">
            <a:noFill/>
            <a:miter lim="800000"/>
            <a:headEnd/>
            <a:tailEnd/>
          </a:ln>
        </p:spPr>
      </p:pic>
      <p:sp>
        <p:nvSpPr>
          <p:cNvPr id="26" name="Rectangle 5">
            <a:hlinkClick r:id="rId22" action="ppaction://hlinksldjump"/>
          </p:cNvPr>
          <p:cNvSpPr>
            <a:spLocks noChangeArrowheads="1"/>
          </p:cNvSpPr>
          <p:nvPr userDrawn="1"/>
        </p:nvSpPr>
        <p:spPr bwMode="auto">
          <a:xfrm>
            <a:off x="8534400" y="1033463"/>
            <a:ext cx="609600" cy="287337"/>
          </a:xfrm>
          <a:prstGeom prst="rect">
            <a:avLst/>
          </a:prstGeom>
          <a:solidFill>
            <a:schemeClr val="folHlink"/>
          </a:solidFill>
          <a:ln w="9525" algn="ctr">
            <a:noFill/>
            <a:miter lim="800000"/>
            <a:headEnd/>
            <a:tailEnd/>
          </a:ln>
        </p:spPr>
        <p:txBody>
          <a:bodyPr wrap="none" anchor="ctr"/>
          <a:lstStyle/>
          <a:p>
            <a:pPr algn="ctr" rtl="0" fontAlgn="base">
              <a:spcBef>
                <a:spcPct val="0"/>
              </a:spcBef>
              <a:spcAft>
                <a:spcPct val="0"/>
              </a:spcAft>
              <a:defRPr/>
            </a:pPr>
            <a:r>
              <a:rPr kumimoji="1" lang="en-US" altLang="zh-TW" b="1" kern="1200" dirty="0">
                <a:solidFill>
                  <a:srgbClr val="777777"/>
                </a:solidFill>
                <a:latin typeface="Arial" charset="0"/>
                <a:ea typeface="新細明體" charset="-120"/>
                <a:cs typeface="+mn-cs"/>
              </a:rPr>
              <a:t>1-1</a:t>
            </a: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ransition advClick="0">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smtClean="0">
                <a:solidFill>
                  <a:schemeClr val="tx1"/>
                </a:solidFill>
              </a:rPr>
              <a:t>頁</a:t>
            </a:r>
            <a:endParaRPr lang="zh-TW" altLang="en-US" b="0" smtClean="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小小節按一下以編輯母片以編輯母片以編輯母片以編輯母片以編輯母片</a:t>
            </a:r>
          </a:p>
          <a:p>
            <a:pPr lvl="1"/>
            <a:r>
              <a:rPr lang="zh-TW" altLang="en-US" smtClean="0"/>
              <a:t>一般內文</a:t>
            </a:r>
            <a:r>
              <a:rPr lang="en-US" altLang="zh-TW" smtClean="0"/>
              <a:t>(</a:t>
            </a:r>
            <a:r>
              <a:rPr lang="zh-TW" altLang="en-US" smtClean="0"/>
              <a:t>按一次</a:t>
            </a:r>
            <a:r>
              <a:rPr lang="en-US" altLang="zh-TW" smtClean="0"/>
              <a:t>Tab</a:t>
            </a:r>
            <a:r>
              <a:rPr lang="zh-TW" altLang="en-US" smtClean="0"/>
              <a:t>空</a:t>
            </a:r>
            <a:r>
              <a:rPr lang="en-US" altLang="zh-TW" smtClean="0"/>
              <a:t>2</a:t>
            </a:r>
            <a:r>
              <a:rPr lang="zh-TW" altLang="en-US" smtClean="0"/>
              <a:t>格</a:t>
            </a:r>
            <a:r>
              <a:rPr lang="en-US" altLang="zh-TW" smtClean="0"/>
              <a:t>)</a:t>
            </a:r>
            <a:r>
              <a:rPr lang="zh-TW" altLang="en-US" smtClean="0"/>
              <a:t>第二層第二層第二層第二層第二層第二層第二層第二層第二層</a:t>
            </a:r>
          </a:p>
          <a:p>
            <a:pPr lvl="2"/>
            <a:r>
              <a:rPr lang="en-US" altLang="zh-TW" smtClean="0"/>
              <a:t>n.</a:t>
            </a:r>
            <a:r>
              <a:rPr lang="zh-TW" altLang="en-US" smtClean="0"/>
              <a:t>第三層第三層第三層第三層第三層第三層第三層第三層第三層第三層第三層第三層</a:t>
            </a:r>
          </a:p>
          <a:p>
            <a:pPr lvl="3"/>
            <a:r>
              <a:rPr lang="zh-TW" altLang="en-US" smtClean="0"/>
              <a:t>第四層第四層第四層第四層第四層第四層第四層第四層第四層第四層第四層</a:t>
            </a:r>
          </a:p>
          <a:p>
            <a:pPr lvl="4"/>
            <a:r>
              <a:rPr lang="zh-TW" altLang="en-US" smtClean="0"/>
              <a:t>圖說：第五層第五層第五層第五層第五層</a:t>
            </a:r>
          </a:p>
        </p:txBody>
      </p:sp>
      <p:sp>
        <p:nvSpPr>
          <p:cNvPr id="1030" name="Rectangle 6">
            <a:hlinkClick r:id="rId14" action="ppaction://hlinksldjump"/>
          </p:cNvPr>
          <p:cNvSpPr>
            <a:spLocks noChangeArrowheads="1"/>
          </p:cNvSpPr>
          <p:nvPr/>
        </p:nvSpPr>
        <p:spPr bwMode="auto">
          <a:xfrm>
            <a:off x="8534400" y="14779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1-2</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sp>
        <p:nvSpPr>
          <p:cNvPr id="1032" name="Rectangle 13">
            <a:hlinkClick r:id="rId15" action="ppaction://hlinksldjump"/>
          </p:cNvPr>
          <p:cNvSpPr>
            <a:spLocks noChangeArrowheads="1"/>
          </p:cNvSpPr>
          <p:nvPr userDrawn="1"/>
        </p:nvSpPr>
        <p:spPr bwMode="auto">
          <a:xfrm>
            <a:off x="8534400" y="1922463"/>
            <a:ext cx="609600" cy="287337"/>
          </a:xfrm>
          <a:prstGeom prst="rect">
            <a:avLst/>
          </a:prstGeom>
          <a:solidFill>
            <a:srgbClr val="003366"/>
          </a:solidFill>
          <a:ln w="9525" algn="ctr">
            <a:noFill/>
            <a:miter lim="800000"/>
            <a:headEnd/>
            <a:tailEnd/>
          </a:ln>
        </p:spPr>
        <p:txBody>
          <a:bodyPr wrap="none" anchor="ctr"/>
          <a:lstStyle/>
          <a:p>
            <a:pPr algn="ctr" rtl="0" fontAlgn="base">
              <a:spcBef>
                <a:spcPct val="0"/>
              </a:spcBef>
              <a:spcAft>
                <a:spcPct val="0"/>
              </a:spcAft>
              <a:defRPr/>
            </a:pPr>
            <a:r>
              <a:rPr kumimoji="1" lang="en-US" altLang="zh-TW" b="1" kern="1200" dirty="0">
                <a:solidFill>
                  <a:schemeClr val="bg1"/>
                </a:solidFill>
                <a:latin typeface="Arial" charset="0"/>
                <a:ea typeface="新細明體" charset="-120"/>
                <a:cs typeface="+mn-cs"/>
              </a:rPr>
              <a:t>1-3</a:t>
            </a:r>
          </a:p>
        </p:txBody>
      </p:sp>
      <p:sp>
        <p:nvSpPr>
          <p:cNvPr id="1033" name="Rectangle 14">
            <a:hlinkClick r:id="rId16" action="ppaction://hlinksldjump"/>
          </p:cNvPr>
          <p:cNvSpPr>
            <a:spLocks noChangeArrowheads="1"/>
          </p:cNvSpPr>
          <p:nvPr userDrawn="1"/>
        </p:nvSpPr>
        <p:spPr bwMode="auto">
          <a:xfrm>
            <a:off x="8534400" y="2368550"/>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1-4</a:t>
            </a:r>
          </a:p>
        </p:txBody>
      </p:sp>
      <p:pic>
        <p:nvPicPr>
          <p:cNvPr id="53259" name="Picture 29" descr="Icon-01">
            <a:hlinkClick r:id="" action="ppaction://hlinkshowjump?jump=firstslide"/>
          </p:cNvPr>
          <p:cNvPicPr>
            <a:picLocks noChangeAspect="1" noChangeArrowheads="1"/>
          </p:cNvPicPr>
          <p:nvPr userDrawn="1"/>
        </p:nvPicPr>
        <p:blipFill>
          <a:blip r:embed="rId17"/>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8"/>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9"/>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20"/>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21"/>
          <a:srcRect/>
          <a:stretch>
            <a:fillRect/>
          </a:stretch>
        </p:blipFill>
        <p:spPr bwMode="auto">
          <a:xfrm>
            <a:off x="8737600" y="6523038"/>
            <a:ext cx="338138" cy="301625"/>
          </a:xfrm>
          <a:prstGeom prst="rect">
            <a:avLst/>
          </a:prstGeom>
          <a:noFill/>
          <a:ln w="9525">
            <a:noFill/>
            <a:miter lim="800000"/>
            <a:headEnd/>
            <a:tailEnd/>
          </a:ln>
        </p:spPr>
      </p:pic>
      <p:sp>
        <p:nvSpPr>
          <p:cNvPr id="26" name="Rectangle 5">
            <a:hlinkClick r:id="rId22" action="ppaction://hlinksldjump"/>
          </p:cNvPr>
          <p:cNvSpPr>
            <a:spLocks noChangeArrowheads="1"/>
          </p:cNvSpPr>
          <p:nvPr userDrawn="1"/>
        </p:nvSpPr>
        <p:spPr bwMode="auto">
          <a:xfrm>
            <a:off x="8534400" y="1033463"/>
            <a:ext cx="609600" cy="287337"/>
          </a:xfrm>
          <a:prstGeom prst="rect">
            <a:avLst/>
          </a:prstGeom>
          <a:solidFill>
            <a:schemeClr val="folHlink"/>
          </a:solidFill>
          <a:ln w="9525" algn="ctr">
            <a:noFill/>
            <a:miter lim="800000"/>
            <a:headEnd/>
            <a:tailEnd/>
          </a:ln>
        </p:spPr>
        <p:txBody>
          <a:bodyPr wrap="none" anchor="ctr"/>
          <a:lstStyle/>
          <a:p>
            <a:pPr algn="ctr" rtl="0" fontAlgn="base">
              <a:spcBef>
                <a:spcPct val="0"/>
              </a:spcBef>
              <a:spcAft>
                <a:spcPct val="0"/>
              </a:spcAft>
              <a:defRPr/>
            </a:pPr>
            <a:r>
              <a:rPr kumimoji="1" lang="en-US" altLang="zh-TW" b="1" kern="1200" dirty="0">
                <a:solidFill>
                  <a:srgbClr val="777777"/>
                </a:solidFill>
                <a:latin typeface="Arial" charset="0"/>
                <a:ea typeface="新細明體" charset="-120"/>
                <a:cs typeface="+mn-cs"/>
              </a:rPr>
              <a:t>1-1</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ransition advClick="0">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smtClean="0">
                <a:solidFill>
                  <a:schemeClr val="tx1"/>
                </a:solidFill>
              </a:rPr>
              <a:t>頁</a:t>
            </a:r>
            <a:endParaRPr lang="zh-TW" altLang="en-US" b="0" smtClean="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小小節按一下以編輯母片以編輯母片以編輯母片以編輯母片以編輯母片</a:t>
            </a:r>
          </a:p>
          <a:p>
            <a:pPr lvl="1"/>
            <a:r>
              <a:rPr lang="zh-TW" altLang="en-US" smtClean="0"/>
              <a:t>一般內文</a:t>
            </a:r>
            <a:r>
              <a:rPr lang="en-US" altLang="zh-TW" smtClean="0"/>
              <a:t>(</a:t>
            </a:r>
            <a:r>
              <a:rPr lang="zh-TW" altLang="en-US" smtClean="0"/>
              <a:t>按一次</a:t>
            </a:r>
            <a:r>
              <a:rPr lang="en-US" altLang="zh-TW" smtClean="0"/>
              <a:t>Tab</a:t>
            </a:r>
            <a:r>
              <a:rPr lang="zh-TW" altLang="en-US" smtClean="0"/>
              <a:t>空</a:t>
            </a:r>
            <a:r>
              <a:rPr lang="en-US" altLang="zh-TW" smtClean="0"/>
              <a:t>2</a:t>
            </a:r>
            <a:r>
              <a:rPr lang="zh-TW" altLang="en-US" smtClean="0"/>
              <a:t>格</a:t>
            </a:r>
            <a:r>
              <a:rPr lang="en-US" altLang="zh-TW" smtClean="0"/>
              <a:t>)</a:t>
            </a:r>
            <a:r>
              <a:rPr lang="zh-TW" altLang="en-US" smtClean="0"/>
              <a:t>第二層第二層第二層第二層第二層第二層第二層第二層第二層</a:t>
            </a:r>
          </a:p>
          <a:p>
            <a:pPr lvl="2"/>
            <a:r>
              <a:rPr lang="en-US" altLang="zh-TW" smtClean="0"/>
              <a:t>n.</a:t>
            </a:r>
            <a:r>
              <a:rPr lang="zh-TW" altLang="en-US" smtClean="0"/>
              <a:t>第三層第三層第三層第三層第三層第三層第三層第三層第三層第三層第三層第三層</a:t>
            </a:r>
          </a:p>
          <a:p>
            <a:pPr lvl="3"/>
            <a:r>
              <a:rPr lang="zh-TW" altLang="en-US" smtClean="0"/>
              <a:t>第四層第四層第四層第四層第四層第四層第四層第四層第四層第四層第四層</a:t>
            </a:r>
          </a:p>
          <a:p>
            <a:pPr lvl="4"/>
            <a:r>
              <a:rPr lang="zh-TW" altLang="en-US" smtClean="0"/>
              <a:t>圖說：第五層第五層第五層第五層第五層</a:t>
            </a:r>
          </a:p>
        </p:txBody>
      </p:sp>
      <p:sp>
        <p:nvSpPr>
          <p:cNvPr id="1030" name="Rectangle 6">
            <a:hlinkClick r:id="rId14" action="ppaction://hlinksldjump"/>
          </p:cNvPr>
          <p:cNvSpPr>
            <a:spLocks noChangeArrowheads="1"/>
          </p:cNvSpPr>
          <p:nvPr/>
        </p:nvSpPr>
        <p:spPr bwMode="auto">
          <a:xfrm>
            <a:off x="8534400" y="14779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1-2</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sp>
        <p:nvSpPr>
          <p:cNvPr id="1032" name="Rectangle 13">
            <a:hlinkClick r:id="rId15" action="ppaction://hlinksldjump"/>
          </p:cNvPr>
          <p:cNvSpPr>
            <a:spLocks noChangeArrowheads="1"/>
          </p:cNvSpPr>
          <p:nvPr userDrawn="1"/>
        </p:nvSpPr>
        <p:spPr bwMode="auto">
          <a:xfrm>
            <a:off x="8534400" y="19224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1-3</a:t>
            </a:r>
          </a:p>
        </p:txBody>
      </p:sp>
      <p:sp>
        <p:nvSpPr>
          <p:cNvPr id="1033" name="Rectangle 14">
            <a:hlinkClick r:id="rId16" action="ppaction://hlinksldjump"/>
          </p:cNvPr>
          <p:cNvSpPr>
            <a:spLocks noChangeArrowheads="1"/>
          </p:cNvSpPr>
          <p:nvPr userDrawn="1"/>
        </p:nvSpPr>
        <p:spPr bwMode="auto">
          <a:xfrm>
            <a:off x="8534400" y="2368550"/>
            <a:ext cx="609600" cy="287338"/>
          </a:xfrm>
          <a:prstGeom prst="rect">
            <a:avLst/>
          </a:prstGeom>
          <a:solidFill>
            <a:srgbClr val="003366"/>
          </a:solidFill>
          <a:ln w="9525" algn="ctr">
            <a:noFill/>
            <a:miter lim="800000"/>
            <a:headEnd/>
            <a:tailEnd/>
          </a:ln>
        </p:spPr>
        <p:txBody>
          <a:bodyPr wrap="none" anchor="ctr"/>
          <a:lstStyle/>
          <a:p>
            <a:pPr algn="ctr" rtl="0" fontAlgn="base">
              <a:spcBef>
                <a:spcPct val="0"/>
              </a:spcBef>
              <a:spcAft>
                <a:spcPct val="0"/>
              </a:spcAft>
              <a:defRPr/>
            </a:pPr>
            <a:r>
              <a:rPr kumimoji="1" lang="en-US" altLang="zh-TW" b="1" kern="1200" dirty="0">
                <a:solidFill>
                  <a:schemeClr val="bg1"/>
                </a:solidFill>
                <a:latin typeface="Arial" charset="0"/>
                <a:ea typeface="新細明體" charset="-120"/>
                <a:cs typeface="+mn-cs"/>
              </a:rPr>
              <a:t>1-4</a:t>
            </a:r>
          </a:p>
        </p:txBody>
      </p:sp>
      <p:pic>
        <p:nvPicPr>
          <p:cNvPr id="53259" name="Picture 29" descr="Icon-01">
            <a:hlinkClick r:id="" action="ppaction://hlinkshowjump?jump=firstslide"/>
          </p:cNvPr>
          <p:cNvPicPr>
            <a:picLocks noChangeAspect="1" noChangeArrowheads="1"/>
          </p:cNvPicPr>
          <p:nvPr userDrawn="1"/>
        </p:nvPicPr>
        <p:blipFill>
          <a:blip r:embed="rId17"/>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8"/>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9"/>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20"/>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21"/>
          <a:srcRect/>
          <a:stretch>
            <a:fillRect/>
          </a:stretch>
        </p:blipFill>
        <p:spPr bwMode="auto">
          <a:xfrm>
            <a:off x="8737600" y="6523038"/>
            <a:ext cx="338138" cy="301625"/>
          </a:xfrm>
          <a:prstGeom prst="rect">
            <a:avLst/>
          </a:prstGeom>
          <a:noFill/>
          <a:ln w="9525">
            <a:noFill/>
            <a:miter lim="800000"/>
            <a:headEnd/>
            <a:tailEnd/>
          </a:ln>
        </p:spPr>
      </p:pic>
      <p:sp>
        <p:nvSpPr>
          <p:cNvPr id="26" name="Rectangle 5">
            <a:hlinkClick r:id="rId22" action="ppaction://hlinksldjump"/>
          </p:cNvPr>
          <p:cNvSpPr>
            <a:spLocks noChangeArrowheads="1"/>
          </p:cNvSpPr>
          <p:nvPr userDrawn="1"/>
        </p:nvSpPr>
        <p:spPr bwMode="auto">
          <a:xfrm>
            <a:off x="8534400" y="1033463"/>
            <a:ext cx="609600" cy="287337"/>
          </a:xfrm>
          <a:prstGeom prst="rect">
            <a:avLst/>
          </a:prstGeom>
          <a:solidFill>
            <a:schemeClr val="folHlink"/>
          </a:solidFill>
          <a:ln w="9525" algn="ctr">
            <a:noFill/>
            <a:miter lim="800000"/>
            <a:headEnd/>
            <a:tailEnd/>
          </a:ln>
        </p:spPr>
        <p:txBody>
          <a:bodyPr wrap="none" anchor="ctr"/>
          <a:lstStyle/>
          <a:p>
            <a:pPr algn="ctr" rtl="0" fontAlgn="base">
              <a:spcBef>
                <a:spcPct val="0"/>
              </a:spcBef>
              <a:spcAft>
                <a:spcPct val="0"/>
              </a:spcAft>
              <a:defRPr/>
            </a:pPr>
            <a:r>
              <a:rPr kumimoji="1" lang="en-US" altLang="zh-TW" b="1" kern="1200" dirty="0">
                <a:solidFill>
                  <a:srgbClr val="777777"/>
                </a:solidFill>
                <a:latin typeface="Arial" charset="0"/>
                <a:ea typeface="新細明體" charset="-120"/>
                <a:cs typeface="+mn-cs"/>
              </a:rPr>
              <a:t>1-1</a:t>
            </a:r>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ransition advClick="0">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youtube.com/watch?v=rPgEbPvjxv0" TargetMode="External"/><Relationship Id="rId1" Type="http://schemas.openxmlformats.org/officeDocument/2006/relationships/slideLayout" Target="../slideLayouts/slideLayout2.xml"/><Relationship Id="rId5" Type="http://schemas.openxmlformats.org/officeDocument/2006/relationships/hyperlink" Target="https://www.youtube.com/watch?v=EWUA-9QkZxo" TargetMode="Externa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youtu.be/aaOB-ErYq6Y?list=RDCMUCh5Yo6HN5b2Hco70HosIzZA" TargetMode="Externa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youtube.com/watch?v=pNf4-d6fDoY" TargetMode="Externa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v4RPNgYd_GM" TargetMode="External"/><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youtu.be/27ofqUloZWs" TargetMode="External"/><Relationship Id="rId1" Type="http://schemas.openxmlformats.org/officeDocument/2006/relationships/slideLayout" Target="../slideLayouts/slideLayout2.xml"/><Relationship Id="rId6" Type="http://schemas.openxmlformats.org/officeDocument/2006/relationships/hyperlink" Target="https://youtu.be/joFQh_aE5iw" TargetMode="External"/><Relationship Id="rId5" Type="http://schemas.openxmlformats.org/officeDocument/2006/relationships/image" Target="../media/image27.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youtube.com/watch?v=hCzsEgdxNBg" TargetMode="External"/><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hyperlink" Target="https://youtu.be/P18EdAKuC1U" TargetMode="External"/><Relationship Id="rId1" Type="http://schemas.openxmlformats.org/officeDocument/2006/relationships/slideLayout" Target="../slideLayouts/slideLayout13.xml"/><Relationship Id="rId6" Type="http://schemas.openxmlformats.org/officeDocument/2006/relationships/image" Target="../media/image42.png"/><Relationship Id="rId5" Type="http://schemas.openxmlformats.org/officeDocument/2006/relationships/hyperlink" Target="https://youtu.be/agzItTz35QQ" TargetMode="Externa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youtu.be/WIZH61sODNI" TargetMode="Externa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youtu.be/wpPeO_9pXkU" TargetMode="Externa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youtu.be/kbyg8qqqosM" TargetMode="Externa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www.youtube.com/watch?v=jgaCsJOpWhE" TargetMode="External"/><Relationship Id="rId1" Type="http://schemas.openxmlformats.org/officeDocument/2006/relationships/slideLayout" Target="../slideLayouts/slideLayout24.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youtube.com/watch?v=-Rm4y79TIMg"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5.png"/><Relationship Id="rId7" Type="http://schemas.openxmlformats.org/officeDocument/2006/relationships/hyperlink" Target="https://www.youtube.com/watch?v=it4AYW6F41Q" TargetMode="External"/><Relationship Id="rId2" Type="http://schemas.openxmlformats.org/officeDocument/2006/relationships/hyperlink" Target="https://www.youtube.com/watch?v=zmhcPKKt7gw" TargetMode="External"/><Relationship Id="rId1" Type="http://schemas.openxmlformats.org/officeDocument/2006/relationships/slideLayout" Target="../slideLayouts/slideLayout2.xml"/><Relationship Id="rId6" Type="http://schemas.openxmlformats.org/officeDocument/2006/relationships/hyperlink" Target="https://www.youtube.com/watch?v=OKHZ00xdiGE" TargetMode="External"/><Relationship Id="rId5" Type="http://schemas.openxmlformats.org/officeDocument/2006/relationships/hyperlink" Target="https://www.youtube.com/watch?v=r0iLfAV0pIg" TargetMode="Externa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Hfd1xUZdIXM&amp;t=19s" TargetMode="External"/><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84202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 xmlns:a16="http://schemas.microsoft.com/office/drawing/2014/main" id="{60190341-CDCA-4B77-9284-7CB13DEF72CF}"/>
              </a:ext>
            </a:extLst>
          </p:cNvPr>
          <p:cNvSpPr>
            <a:spLocks noGrp="1"/>
          </p:cNvSpPr>
          <p:nvPr>
            <p:ph type="title"/>
          </p:nvPr>
        </p:nvSpPr>
        <p:spPr/>
        <p:txBody>
          <a:bodyPr/>
          <a:lstStyle/>
          <a:p>
            <a:endParaRPr lang="zh-TW" altLang="en-US" dirty="0"/>
          </a:p>
        </p:txBody>
      </p:sp>
      <p:sp>
        <p:nvSpPr>
          <p:cNvPr id="2" name="內容版面配置區 1"/>
          <p:cNvSpPr>
            <a:spLocks noGrp="1"/>
          </p:cNvSpPr>
          <p:nvPr>
            <p:ph idx="1"/>
          </p:nvPr>
        </p:nvSpPr>
        <p:spPr>
          <a:xfrm>
            <a:off x="179388" y="1341438"/>
            <a:ext cx="7702740" cy="2708048"/>
          </a:xfrm>
        </p:spPr>
        <p:txBody>
          <a:bodyPr/>
          <a:lstStyle/>
          <a:p>
            <a:pPr marL="0" indent="0">
              <a:lnSpc>
                <a:spcPct val="150000"/>
              </a:lnSpc>
              <a:buNone/>
            </a:pPr>
            <a:r>
              <a:rPr lang="en-US" altLang="zh-TW" sz="2400" dirty="0">
                <a:solidFill>
                  <a:srgbClr val="00B050"/>
                </a:solidFill>
              </a:rPr>
              <a:t>Amazon </a:t>
            </a:r>
            <a:r>
              <a:rPr lang="zh-TW" altLang="en-US" sz="2400" dirty="0">
                <a:solidFill>
                  <a:srgbClr val="00B050"/>
                </a:solidFill>
              </a:rPr>
              <a:t>無人</a:t>
            </a:r>
            <a:r>
              <a:rPr lang="zh-TW" altLang="en-US" sz="2400" dirty="0" smtClean="0">
                <a:solidFill>
                  <a:srgbClr val="00B050"/>
                </a:solidFill>
              </a:rPr>
              <a:t>商店</a:t>
            </a:r>
            <a:endParaRPr lang="en-US" altLang="zh-TW" sz="2400" dirty="0" smtClean="0">
              <a:solidFill>
                <a:srgbClr val="00B050"/>
              </a:solidFill>
            </a:endParaRPr>
          </a:p>
          <a:p>
            <a:pPr marL="0" indent="0">
              <a:lnSpc>
                <a:spcPct val="150000"/>
              </a:lnSpc>
              <a:buNone/>
            </a:pPr>
            <a:r>
              <a:rPr kumimoji="1" lang="en-US" altLang="zh-TW" sz="2400" b="0" dirty="0" smtClean="0">
                <a:solidFill>
                  <a:schemeClr val="tx1"/>
                </a:solidFill>
                <a:latin typeface="Times New Roman" pitchFamily="18" charset="0"/>
                <a:ea typeface="標楷體" pitchFamily="65" charset="-120"/>
              </a:rPr>
              <a:t>	Amazon Go</a:t>
            </a:r>
            <a:r>
              <a:rPr kumimoji="1" lang="zh-TW" altLang="en-US" sz="2400" b="0" dirty="0" smtClean="0">
                <a:solidFill>
                  <a:schemeClr val="tx1"/>
                </a:solidFill>
                <a:latin typeface="Times New Roman" pitchFamily="18" charset="0"/>
                <a:ea typeface="標楷體" pitchFamily="65" charset="-120"/>
              </a:rPr>
              <a:t>的</a:t>
            </a:r>
            <a:r>
              <a:rPr kumimoji="1" lang="zh-TW" altLang="en-US" sz="2400" b="0" dirty="0">
                <a:solidFill>
                  <a:schemeClr val="tx1"/>
                </a:solidFill>
                <a:latin typeface="Times New Roman" pitchFamily="18" charset="0"/>
                <a:ea typeface="標楷體" pitchFamily="65" charset="-120"/>
              </a:rPr>
              <a:t>無人</a:t>
            </a:r>
            <a:r>
              <a:rPr kumimoji="1" lang="zh-TW" altLang="en-US" sz="2400" b="0" dirty="0" smtClean="0">
                <a:solidFill>
                  <a:schemeClr val="tx1"/>
                </a:solidFill>
                <a:latin typeface="Times New Roman" pitchFamily="18" charset="0"/>
                <a:ea typeface="標楷體" pitchFamily="65" charset="-120"/>
              </a:rPr>
              <a:t>商店</a:t>
            </a:r>
            <a:r>
              <a:rPr kumimoji="1" lang="zh-TW" altLang="en-US" sz="2400" b="0" dirty="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沃</a:t>
            </a:r>
            <a:r>
              <a:rPr kumimoji="1" lang="zh-TW" altLang="en-US" sz="2400" b="0" dirty="0">
                <a:solidFill>
                  <a:schemeClr val="tx1"/>
                </a:solidFill>
                <a:latin typeface="Times New Roman" pitchFamily="18" charset="0"/>
                <a:ea typeface="標楷體" pitchFamily="65" charset="-120"/>
              </a:rPr>
              <a:t>爾瑪</a:t>
            </a:r>
            <a:r>
              <a:rPr kumimoji="1" lang="en-US" altLang="zh-TW" sz="2400" b="0" dirty="0">
                <a:solidFill>
                  <a:schemeClr val="tx1"/>
                </a:solidFill>
                <a:latin typeface="Times New Roman" pitchFamily="18" charset="0"/>
                <a:ea typeface="標楷體" pitchFamily="65" charset="-120"/>
              </a:rPr>
              <a:t>(</a:t>
            </a:r>
            <a:r>
              <a:rPr kumimoji="1" lang="en-US" altLang="zh-TW" sz="2400" b="0" dirty="0" err="1">
                <a:solidFill>
                  <a:schemeClr val="tx1"/>
                </a:solidFill>
                <a:latin typeface="Times New Roman" pitchFamily="18" charset="0"/>
                <a:ea typeface="標楷體" pitchFamily="65" charset="-120"/>
              </a:rPr>
              <a:t>Walmart</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推出</a:t>
            </a:r>
            <a:r>
              <a:rPr kumimoji="1" lang="zh-TW" altLang="en-US" sz="2400" b="0" dirty="0">
                <a:solidFill>
                  <a:schemeClr val="tx1"/>
                </a:solidFill>
                <a:latin typeface="Times New Roman" pitchFamily="18" charset="0"/>
                <a:ea typeface="標楷體" pitchFamily="65" charset="-120"/>
              </a:rPr>
              <a:t>人工智慧</a:t>
            </a:r>
            <a:r>
              <a:rPr kumimoji="1" lang="zh-TW" altLang="en-US" sz="2400" b="0" dirty="0" smtClean="0">
                <a:solidFill>
                  <a:schemeClr val="tx1"/>
                </a:solidFill>
                <a:latin typeface="Times New Roman" pitchFamily="18" charset="0"/>
                <a:ea typeface="標楷體" pitchFamily="65" charset="-120"/>
              </a:rPr>
              <a:t>零售店。</a:t>
            </a:r>
            <a:endParaRPr kumimoji="1" lang="en-US" altLang="zh-TW" sz="2400" b="0" dirty="0">
              <a:solidFill>
                <a:schemeClr val="tx1"/>
              </a:solidFill>
              <a:latin typeface="Times New Roman" pitchFamily="18" charset="0"/>
              <a:ea typeface="標楷體" pitchFamily="65" charset="-120"/>
            </a:endParaRPr>
          </a:p>
          <a:p>
            <a:endParaRPr kumimoji="1" lang="en-US" altLang="zh-TW" sz="2400" b="0" dirty="0" smtClean="0">
              <a:solidFill>
                <a:schemeClr val="tx1"/>
              </a:solidFill>
              <a:latin typeface="Times New Roman" pitchFamily="18" charset="0"/>
              <a:ea typeface="標楷體" pitchFamily="65" charset="-120"/>
            </a:endParaRPr>
          </a:p>
          <a:p>
            <a:endParaRPr kumimoji="1" lang="en-US" altLang="zh-TW" sz="2400" b="0" dirty="0" smtClean="0">
              <a:solidFill>
                <a:schemeClr val="tx1"/>
              </a:solidFill>
              <a:latin typeface="Times New Roman" pitchFamily="18" charset="0"/>
              <a:ea typeface="標楷體" pitchFamily="65" charset="-120"/>
            </a:endParaRPr>
          </a:p>
        </p:txBody>
      </p:sp>
      <p:grpSp>
        <p:nvGrpSpPr>
          <p:cNvPr id="6" name="群組 5"/>
          <p:cNvGrpSpPr>
            <a:grpSpLocks noChangeAspect="1"/>
          </p:cNvGrpSpPr>
          <p:nvPr/>
        </p:nvGrpSpPr>
        <p:grpSpPr>
          <a:xfrm>
            <a:off x="4985664" y="3696628"/>
            <a:ext cx="2628000" cy="1442265"/>
            <a:chOff x="1464956" y="2661653"/>
            <a:chExt cx="2731208" cy="1498906"/>
          </a:xfrm>
        </p:grpSpPr>
        <p:pic>
          <p:nvPicPr>
            <p:cNvPr id="7" name="Picture 2">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a:stretch/>
          </p:blipFill>
          <p:spPr bwMode="auto">
            <a:xfrm>
              <a:off x="1464956" y="2661653"/>
              <a:ext cx="2731208" cy="1498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60549" y="3451255"/>
              <a:ext cx="600075" cy="600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群組 9"/>
          <p:cNvGrpSpPr>
            <a:grpSpLocks noChangeAspect="1"/>
          </p:cNvGrpSpPr>
          <p:nvPr/>
        </p:nvGrpSpPr>
        <p:grpSpPr>
          <a:xfrm>
            <a:off x="1475660" y="3763398"/>
            <a:ext cx="2628000" cy="1442264"/>
            <a:chOff x="4691346" y="2746740"/>
            <a:chExt cx="2728829" cy="1497600"/>
          </a:xfrm>
        </p:grpSpPr>
        <p:pic>
          <p:nvPicPr>
            <p:cNvPr id="11" name="Picture 2">
              <a:hlinkClick r:id="rId5"/>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0000"/>
            <a:stretch/>
          </p:blipFill>
          <p:spPr bwMode="auto">
            <a:xfrm>
              <a:off x="4691346" y="2746740"/>
              <a:ext cx="2728829" cy="149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descr="C:\Users\chwa\Desktop\video.png">
              <a:hlinkClick r:id="rId5"/>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90914" y="3451255"/>
              <a:ext cx="600075" cy="6000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192041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 xmlns:a16="http://schemas.microsoft.com/office/drawing/2014/main" id="{60190341-CDCA-4B77-9284-7CB13DEF72CF}"/>
              </a:ext>
            </a:extLst>
          </p:cNvPr>
          <p:cNvSpPr>
            <a:spLocks noGrp="1"/>
          </p:cNvSpPr>
          <p:nvPr>
            <p:ph type="title"/>
          </p:nvPr>
        </p:nvSpPr>
        <p:spPr/>
        <p:txBody>
          <a:bodyPr/>
          <a:lstStyle/>
          <a:p>
            <a:endParaRPr lang="zh-TW" altLang="en-US" dirty="0"/>
          </a:p>
        </p:txBody>
      </p:sp>
      <p:sp>
        <p:nvSpPr>
          <p:cNvPr id="2" name="內容版面配置區 1"/>
          <p:cNvSpPr>
            <a:spLocks noGrp="1"/>
          </p:cNvSpPr>
          <p:nvPr>
            <p:ph idx="1"/>
          </p:nvPr>
        </p:nvSpPr>
        <p:spPr>
          <a:xfrm>
            <a:off x="179388" y="1341438"/>
            <a:ext cx="8370845" cy="3764952"/>
          </a:xfrm>
        </p:spPr>
        <p:txBody>
          <a:bodyPr/>
          <a:lstStyle/>
          <a:p>
            <a:pPr marL="0" indent="0">
              <a:buNone/>
            </a:pPr>
            <a:r>
              <a:rPr lang="en-US" altLang="zh-TW" sz="2400" dirty="0">
                <a:solidFill>
                  <a:srgbClr val="00B050"/>
                </a:solidFill>
              </a:rPr>
              <a:t>Google</a:t>
            </a:r>
            <a:r>
              <a:rPr lang="zh-TW" altLang="en-US" sz="2400" dirty="0">
                <a:solidFill>
                  <a:srgbClr val="00B050"/>
                </a:solidFill>
              </a:rPr>
              <a:t>無人車</a:t>
            </a:r>
            <a:r>
              <a:rPr lang="zh-TW" altLang="en-US" sz="2400" dirty="0" smtClean="0">
                <a:solidFill>
                  <a:srgbClr val="00B050"/>
                </a:solidFill>
              </a:rPr>
              <a:t>上路</a:t>
            </a:r>
            <a:endParaRPr lang="en-US" altLang="zh-TW" sz="2400" dirty="0" smtClean="0">
              <a:solidFill>
                <a:srgbClr val="00B050"/>
              </a:solidFill>
            </a:endParaRPr>
          </a:p>
          <a:p>
            <a:pPr marL="0" indent="0">
              <a:buNone/>
            </a:pPr>
            <a:r>
              <a:rPr kumimoji="1" lang="en-US" altLang="zh-TW" sz="2400" b="0" dirty="0" smtClean="0">
                <a:solidFill>
                  <a:schemeClr val="tx1"/>
                </a:solidFill>
                <a:latin typeface="Times New Roman" pitchFamily="18" charset="0"/>
                <a:ea typeface="標楷體" pitchFamily="65" charset="-120"/>
              </a:rPr>
              <a:t>	2009</a:t>
            </a:r>
            <a:r>
              <a:rPr kumimoji="1" lang="zh-TW" altLang="en-US" sz="2400" b="0" dirty="0" smtClean="0">
                <a:solidFill>
                  <a:schemeClr val="tx1"/>
                </a:solidFill>
                <a:latin typeface="Times New Roman" pitchFamily="18" charset="0"/>
                <a:ea typeface="標楷體" pitchFamily="65" charset="-120"/>
              </a:rPr>
              <a:t>年</a:t>
            </a:r>
            <a:r>
              <a:rPr kumimoji="1" lang="zh-TW" altLang="en-US" sz="2400" b="0" dirty="0">
                <a:solidFill>
                  <a:schemeClr val="tx1"/>
                </a:solidFill>
                <a:latin typeface="Times New Roman" pitchFamily="18" charset="0"/>
                <a:ea typeface="標楷體" pitchFamily="65" charset="-120"/>
              </a:rPr>
              <a:t>開始一個稱為</a:t>
            </a:r>
            <a:r>
              <a:rPr kumimoji="1" lang="en-US" altLang="zh-TW" sz="2400" b="0" dirty="0" err="1" smtClean="0">
                <a:solidFill>
                  <a:schemeClr val="tx1"/>
                </a:solidFill>
                <a:latin typeface="Times New Roman" pitchFamily="18" charset="0"/>
                <a:ea typeface="標楷體" pitchFamily="65" charset="-120"/>
              </a:rPr>
              <a:t>Waymo</a:t>
            </a:r>
            <a:r>
              <a:rPr kumimoji="1" lang="zh-TW" altLang="en-US" sz="2400" b="0" dirty="0" smtClean="0">
                <a:solidFill>
                  <a:schemeClr val="tx1"/>
                </a:solidFill>
                <a:latin typeface="Times New Roman" pitchFamily="18" charset="0"/>
                <a:ea typeface="標楷體" pitchFamily="65" charset="-120"/>
              </a:rPr>
              <a:t>的</a:t>
            </a:r>
            <a:r>
              <a:rPr kumimoji="1" lang="zh-TW" altLang="en-US" sz="2400" b="0" dirty="0">
                <a:solidFill>
                  <a:schemeClr val="tx1"/>
                </a:solidFill>
                <a:latin typeface="Times New Roman" pitchFamily="18" charset="0"/>
                <a:ea typeface="標楷體" pitchFamily="65" charset="-120"/>
              </a:rPr>
              <a:t>計畫，研發出來的無人駕駛</a:t>
            </a:r>
            <a:r>
              <a:rPr kumimoji="1" lang="zh-TW" altLang="en-US" sz="2400" b="0" dirty="0" smtClean="0">
                <a:solidFill>
                  <a:schemeClr val="tx1"/>
                </a:solidFill>
                <a:latin typeface="Times New Roman" pitchFamily="18" charset="0"/>
                <a:ea typeface="標楷體" pitchFamily="65" charset="-120"/>
              </a:rPr>
              <a:t>汽車於</a:t>
            </a:r>
            <a:r>
              <a:rPr kumimoji="1" lang="en-US" altLang="zh-TW" sz="2400" b="0" dirty="0" smtClean="0">
                <a:solidFill>
                  <a:schemeClr val="tx1"/>
                </a:solidFill>
                <a:latin typeface="Times New Roman" pitchFamily="18" charset="0"/>
                <a:ea typeface="標楷體" pitchFamily="65" charset="-120"/>
              </a:rPr>
              <a:t>2012</a:t>
            </a:r>
            <a:r>
              <a:rPr kumimoji="1" lang="zh-TW" altLang="en-US" sz="2400" b="0" dirty="0" smtClean="0">
                <a:solidFill>
                  <a:schemeClr val="tx1"/>
                </a:solidFill>
                <a:latin typeface="Times New Roman" pitchFamily="18" charset="0"/>
                <a:ea typeface="標楷體" pitchFamily="65" charset="-120"/>
              </a:rPr>
              <a:t>年</a:t>
            </a:r>
            <a:r>
              <a:rPr kumimoji="1" lang="zh-TW" altLang="en-US" sz="2400" b="0" dirty="0">
                <a:solidFill>
                  <a:schemeClr val="tx1"/>
                </a:solidFill>
                <a:latin typeface="Times New Roman" pitchFamily="18" charset="0"/>
                <a:ea typeface="標楷體" pitchFamily="65" charset="-120"/>
              </a:rPr>
              <a:t>取得一張合法</a:t>
            </a:r>
            <a:r>
              <a:rPr kumimoji="1" lang="zh-TW" altLang="en-US" sz="2400" b="0" dirty="0" smtClean="0">
                <a:solidFill>
                  <a:schemeClr val="tx1"/>
                </a:solidFill>
                <a:latin typeface="Times New Roman" pitchFamily="18" charset="0"/>
                <a:ea typeface="標楷體" pitchFamily="65" charset="-120"/>
              </a:rPr>
              <a:t>車牌，自</a:t>
            </a:r>
            <a:r>
              <a:rPr kumimoji="1" lang="zh-TW" altLang="en-US" sz="2400" b="0" dirty="0">
                <a:solidFill>
                  <a:schemeClr val="tx1"/>
                </a:solidFill>
                <a:latin typeface="Times New Roman" pitchFamily="18" charset="0"/>
                <a:ea typeface="標楷體" pitchFamily="65" charset="-120"/>
              </a:rPr>
              <a:t>駕車必須能夠自主辨識車輛、行人、號誌</a:t>
            </a:r>
            <a:r>
              <a:rPr kumimoji="1" lang="zh-TW" altLang="en-US" sz="2400" b="0" dirty="0" smtClean="0">
                <a:solidFill>
                  <a:schemeClr val="tx1"/>
                </a:solidFill>
                <a:latin typeface="Times New Roman" pitchFamily="18" charset="0"/>
                <a:ea typeface="標楷體" pitchFamily="65" charset="-120"/>
              </a:rPr>
              <a:t>、樹木</a:t>
            </a:r>
            <a:r>
              <a:rPr kumimoji="1" lang="zh-TW" altLang="en-US" sz="2400" b="0" dirty="0">
                <a:solidFill>
                  <a:schemeClr val="tx1"/>
                </a:solidFill>
                <a:latin typeface="Times New Roman" pitchFamily="18" charset="0"/>
                <a:ea typeface="標楷體" pitchFamily="65" charset="-120"/>
              </a:rPr>
              <a:t>及障礙物的</a:t>
            </a:r>
            <a:r>
              <a:rPr kumimoji="1" lang="zh-TW" altLang="en-US" sz="2400" b="0" dirty="0" smtClean="0">
                <a:solidFill>
                  <a:schemeClr val="tx1"/>
                </a:solidFill>
                <a:latin typeface="Times New Roman" pitchFamily="18" charset="0"/>
                <a:ea typeface="標楷體" pitchFamily="65" charset="-120"/>
              </a:rPr>
              <a:t>能力。</a:t>
            </a:r>
            <a:endParaRPr kumimoji="1" lang="en-US" altLang="zh-TW" sz="2400" b="0" dirty="0">
              <a:solidFill>
                <a:schemeClr val="tx1"/>
              </a:solidFill>
              <a:latin typeface="Times New Roman" pitchFamily="18" charset="0"/>
              <a:ea typeface="標楷體" pitchFamily="65" charset="-120"/>
            </a:endParaRPr>
          </a:p>
        </p:txBody>
      </p:sp>
      <p:grpSp>
        <p:nvGrpSpPr>
          <p:cNvPr id="6" name="群組 5"/>
          <p:cNvGrpSpPr/>
          <p:nvPr/>
        </p:nvGrpSpPr>
        <p:grpSpPr>
          <a:xfrm>
            <a:off x="6317265" y="4517532"/>
            <a:ext cx="2524017" cy="1177716"/>
            <a:chOff x="5483081" y="976765"/>
            <a:chExt cx="2524017" cy="1177716"/>
          </a:xfrm>
        </p:grpSpPr>
        <p:pic>
          <p:nvPicPr>
            <p:cNvPr id="7" name="Picture 2">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3081" y="976765"/>
              <a:ext cx="2524017" cy="1177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42000" y="1488208"/>
              <a:ext cx="504000" cy="504000"/>
            </a:xfrm>
            <a:prstGeom prst="rect">
              <a:avLst/>
            </a:prstGeom>
            <a:noFill/>
            <a:extLst>
              <a:ext uri="{909E8E84-426E-40DD-AFC4-6F175D3DCCD1}">
                <a14:hiddenFill xmlns:a14="http://schemas.microsoft.com/office/drawing/2010/main">
                  <a:solidFill>
                    <a:srgbClr val="FFFFFF"/>
                  </a:solidFill>
                </a14:hiddenFill>
              </a:ext>
            </a:extLst>
          </p:spPr>
        </p:pic>
      </p:grpSp>
      <p:pic>
        <p:nvPicPr>
          <p:cNvPr id="5122" name="Picture 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0437" y="3072716"/>
            <a:ext cx="5653007" cy="32812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192041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lang="zh-TW" altLang="en-US" sz="2400" dirty="0">
                <a:solidFill>
                  <a:srgbClr val="00B050"/>
                </a:solidFill>
              </a:rPr>
              <a:t>天</a:t>
            </a:r>
            <a:r>
              <a:rPr lang="zh-TW" altLang="en-US" sz="2400" dirty="0" smtClean="0">
                <a:solidFill>
                  <a:srgbClr val="00B050"/>
                </a:solidFill>
              </a:rPr>
              <a:t>網智能</a:t>
            </a:r>
            <a:r>
              <a:rPr lang="zh-TW" altLang="en-US" sz="2400" dirty="0">
                <a:solidFill>
                  <a:srgbClr val="00B050"/>
                </a:solidFill>
              </a:rPr>
              <a:t>監控系統</a:t>
            </a:r>
            <a:endParaRPr lang="en-US" altLang="zh-TW" sz="2400" dirty="0">
              <a:solidFill>
                <a:srgbClr val="00B050"/>
              </a:solidFill>
            </a:endParaRPr>
          </a:p>
          <a:p>
            <a:pPr marL="0" indent="0">
              <a:lnSpc>
                <a:spcPct val="150000"/>
              </a:lnSpc>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利用</a:t>
            </a:r>
            <a:r>
              <a:rPr kumimoji="1" lang="zh-TW" altLang="en-US" sz="2400" b="0" dirty="0">
                <a:solidFill>
                  <a:schemeClr val="tx1"/>
                </a:solidFill>
                <a:latin typeface="Times New Roman" pitchFamily="18" charset="0"/>
                <a:ea typeface="標楷體" pitchFamily="65" charset="-120"/>
              </a:rPr>
              <a:t>人臉辨識等人工智慧技術建立一個稱為「天網」的全國監控</a:t>
            </a:r>
            <a:r>
              <a:rPr kumimoji="1" lang="zh-TW" altLang="en-US" sz="2400" b="0" dirty="0" smtClean="0">
                <a:solidFill>
                  <a:schemeClr val="tx1"/>
                </a:solidFill>
                <a:latin typeface="Times New Roman" pitchFamily="18" charset="0"/>
                <a:ea typeface="標楷體" pitchFamily="65" charset="-120"/>
              </a:rPr>
              <a:t>系統，成功的在演唱會現場</a:t>
            </a:r>
            <a:r>
              <a:rPr kumimoji="1" lang="zh-TW" altLang="en-US" sz="2400" b="0" dirty="0">
                <a:solidFill>
                  <a:schemeClr val="tx1"/>
                </a:solidFill>
                <a:latin typeface="Times New Roman" pitchFamily="18" charset="0"/>
                <a:ea typeface="標楷體" pitchFamily="65" charset="-120"/>
              </a:rPr>
              <a:t>逮捕</a:t>
            </a:r>
            <a:r>
              <a:rPr kumimoji="1" lang="zh-TW" altLang="en-US" sz="2400" b="0" dirty="0" smtClean="0">
                <a:solidFill>
                  <a:schemeClr val="tx1"/>
                </a:solidFill>
                <a:latin typeface="Times New Roman" pitchFamily="18" charset="0"/>
                <a:ea typeface="標楷體" pitchFamily="65" charset="-120"/>
              </a:rPr>
              <a:t>逃犯。</a:t>
            </a:r>
            <a:endParaRPr kumimoji="1" lang="en-US" altLang="zh-TW" sz="2400" b="0" dirty="0" smtClean="0">
              <a:solidFill>
                <a:schemeClr val="tx1"/>
              </a:solidFill>
              <a:latin typeface="Times New Roman" pitchFamily="18" charset="0"/>
              <a:ea typeface="標楷體" pitchFamily="65" charset="-120"/>
            </a:endParaRPr>
          </a:p>
          <a:p>
            <a:pPr marL="0" indent="0">
              <a:lnSpc>
                <a:spcPct val="150000"/>
              </a:lnSpc>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外國</a:t>
            </a:r>
            <a:r>
              <a:rPr kumimoji="1" lang="zh-TW" altLang="en-US" sz="2400" b="0" dirty="0">
                <a:solidFill>
                  <a:schemeClr val="tx1"/>
                </a:solidFill>
                <a:latin typeface="Times New Roman" pitchFamily="18" charset="0"/>
                <a:ea typeface="標楷體" pitchFamily="65" charset="-120"/>
              </a:rPr>
              <a:t>記者為了挑戰天網系統的能力而進行一項實驗，結果</a:t>
            </a:r>
            <a:r>
              <a:rPr kumimoji="1" lang="zh-TW" altLang="en-US" sz="2400" b="0" dirty="0" smtClean="0">
                <a:solidFill>
                  <a:schemeClr val="tx1"/>
                </a:solidFill>
                <a:latin typeface="Times New Roman" pitchFamily="18" charset="0"/>
                <a:ea typeface="標楷體" pitchFamily="65" charset="-120"/>
              </a:rPr>
              <a:t>記者</a:t>
            </a:r>
            <a:r>
              <a:rPr kumimoji="1" lang="zh-TW" altLang="en-US" sz="2400" b="0" dirty="0">
                <a:solidFill>
                  <a:schemeClr val="tx1"/>
                </a:solidFill>
                <a:latin typeface="Times New Roman" pitchFamily="18" charset="0"/>
                <a:ea typeface="標楷體" pitchFamily="65" charset="-120"/>
              </a:rPr>
              <a:t>約七分鐘後就被公安攔</a:t>
            </a:r>
            <a:r>
              <a:rPr kumimoji="1" lang="zh-TW" altLang="en-US" sz="2400" b="0" dirty="0" smtClean="0">
                <a:solidFill>
                  <a:schemeClr val="tx1"/>
                </a:solidFill>
                <a:latin typeface="Times New Roman" pitchFamily="18" charset="0"/>
                <a:ea typeface="標楷體" pitchFamily="65" charset="-120"/>
              </a:rPr>
              <a:t>下</a:t>
            </a:r>
            <a:r>
              <a:rPr kumimoji="1" lang="zh-TW" altLang="en-US" sz="2400" b="0" dirty="0">
                <a:solidFill>
                  <a:schemeClr val="tx1"/>
                </a:solidFill>
                <a:latin typeface="Times New Roman" pitchFamily="18" charset="0"/>
                <a:ea typeface="標楷體" pitchFamily="65" charset="-120"/>
              </a:rPr>
              <a:t>。 </a:t>
            </a:r>
            <a:endParaRPr kumimoji="1" lang="en-US" altLang="zh-TW" sz="2400" b="0" dirty="0">
              <a:solidFill>
                <a:schemeClr val="tx1"/>
              </a:solidFill>
              <a:latin typeface="Times New Roman" pitchFamily="18" charset="0"/>
              <a:ea typeface="標楷體" pitchFamily="65" charset="-120"/>
            </a:endParaRPr>
          </a:p>
          <a:p>
            <a:endParaRPr kumimoji="1" lang="zh-TW" altLang="en-US" sz="2400" b="0" dirty="0">
              <a:solidFill>
                <a:schemeClr val="tx1"/>
              </a:solidFill>
              <a:latin typeface="Times New Roman" pitchFamily="18" charset="0"/>
              <a:ea typeface="標楷體" pitchFamily="65" charset="-120"/>
            </a:endParaRPr>
          </a:p>
          <a:p>
            <a:endParaRPr lang="zh-TW" altLang="en-US" dirty="0"/>
          </a:p>
        </p:txBody>
      </p:sp>
      <p:grpSp>
        <p:nvGrpSpPr>
          <p:cNvPr id="5" name="群組 4"/>
          <p:cNvGrpSpPr>
            <a:grpSpLocks noChangeAspect="1"/>
          </p:cNvGrpSpPr>
          <p:nvPr/>
        </p:nvGrpSpPr>
        <p:grpSpPr>
          <a:xfrm>
            <a:off x="5609094" y="4307750"/>
            <a:ext cx="2958968" cy="1497600"/>
            <a:chOff x="3407709" y="3128316"/>
            <a:chExt cx="2958968" cy="1497600"/>
          </a:xfrm>
        </p:grpSpPr>
        <p:pic>
          <p:nvPicPr>
            <p:cNvPr id="6" name="Picture 2">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07709" y="3128316"/>
              <a:ext cx="2958968" cy="149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53656" y="3790876"/>
              <a:ext cx="611187" cy="61118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8534793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179388" y="1341438"/>
            <a:ext cx="3330145" cy="5040312"/>
          </a:xfrm>
        </p:spPr>
        <p:txBody>
          <a:bodyPr/>
          <a:lstStyle/>
          <a:p>
            <a:pPr marL="0" indent="0">
              <a:buNone/>
            </a:pPr>
            <a:r>
              <a:rPr lang="en-US" altLang="zh-TW" sz="2400" dirty="0">
                <a:solidFill>
                  <a:srgbClr val="00B050"/>
                </a:solidFill>
              </a:rPr>
              <a:t>AI </a:t>
            </a:r>
            <a:r>
              <a:rPr lang="zh-TW" altLang="en-US" sz="2400" dirty="0">
                <a:solidFill>
                  <a:srgbClr val="00B050"/>
                </a:solidFill>
              </a:rPr>
              <a:t>廚師</a:t>
            </a:r>
            <a:r>
              <a:rPr lang="zh-TW" altLang="en-US" sz="2400" dirty="0" smtClean="0">
                <a:solidFill>
                  <a:srgbClr val="00B050"/>
                </a:solidFill>
              </a:rPr>
              <a:t>烹飪</a:t>
            </a:r>
            <a:endParaRPr lang="en-US" altLang="zh-TW" sz="2400" dirty="0" smtClean="0">
              <a:solidFill>
                <a:srgbClr val="00B050"/>
              </a:solidFill>
            </a:endParaRPr>
          </a:p>
          <a:p>
            <a:pPr marL="0" lvl="1" indent="-341312">
              <a:lnSpc>
                <a:spcPts val="3200"/>
              </a:lnSpc>
              <a:spcBef>
                <a:spcPts val="600"/>
              </a:spcBef>
              <a:spcAft>
                <a:spcPts val="0"/>
              </a:spcAft>
              <a:buNone/>
            </a:pPr>
            <a:r>
              <a:rPr kumimoji="1" lang="en-US" altLang="zh-TW" sz="2400" b="0" dirty="0" smtClean="0">
                <a:solidFill>
                  <a:schemeClr val="tx1"/>
                </a:solidFill>
                <a:latin typeface="Times New Roman" pitchFamily="18" charset="0"/>
                <a:ea typeface="標楷體" pitchFamily="65" charset="-120"/>
              </a:rPr>
              <a:t>	Octo Chef</a:t>
            </a:r>
            <a:r>
              <a:rPr kumimoji="1" lang="zh-TW" altLang="en-US" sz="2400" b="0" dirty="0" smtClean="0">
                <a:solidFill>
                  <a:schemeClr val="tx1"/>
                </a:solidFill>
                <a:latin typeface="Times New Roman" pitchFamily="18" charset="0"/>
                <a:ea typeface="標楷體" pitchFamily="65" charset="-120"/>
              </a:rPr>
              <a:t>的</a:t>
            </a:r>
            <a:r>
              <a:rPr kumimoji="1" lang="zh-TW" altLang="en-US" sz="2400" b="0" dirty="0">
                <a:solidFill>
                  <a:schemeClr val="tx1"/>
                </a:solidFill>
                <a:latin typeface="Times New Roman" pitchFamily="18" charset="0"/>
                <a:ea typeface="標楷體" pitchFamily="65" charset="-120"/>
              </a:rPr>
              <a:t>自動化機器人攤</a:t>
            </a:r>
            <a:r>
              <a:rPr kumimoji="1" lang="zh-TW" altLang="en-US" sz="2400" b="0" dirty="0" smtClean="0">
                <a:solidFill>
                  <a:schemeClr val="tx1"/>
                </a:solidFill>
                <a:latin typeface="Times New Roman" pitchFamily="18" charset="0"/>
                <a:ea typeface="標楷體" pitchFamily="65" charset="-120"/>
              </a:rPr>
              <a:t>車</a:t>
            </a:r>
            <a:r>
              <a:rPr kumimoji="1" lang="zh-TW" altLang="en-US" sz="2400" b="0" dirty="0">
                <a:solidFill>
                  <a:schemeClr val="tx1"/>
                </a:solidFill>
                <a:latin typeface="Times New Roman" pitchFamily="18" charset="0"/>
                <a:ea typeface="標楷體" pitchFamily="65" charset="-120"/>
              </a:rPr>
              <a:t>、</a:t>
            </a:r>
            <a:r>
              <a:rPr kumimoji="1" lang="en-US" altLang="zh-TW" sz="2400" b="0" dirty="0" smtClean="0">
                <a:solidFill>
                  <a:schemeClr val="tx1"/>
                </a:solidFill>
                <a:latin typeface="Times New Roman" pitchFamily="18" charset="0"/>
                <a:ea typeface="標楷體" pitchFamily="65" charset="-120"/>
              </a:rPr>
              <a:t>Octo Chef</a:t>
            </a:r>
            <a:r>
              <a:rPr kumimoji="1" lang="zh-TW" altLang="en-US" sz="2400" b="0" dirty="0" smtClean="0">
                <a:solidFill>
                  <a:schemeClr val="tx1"/>
                </a:solidFill>
                <a:latin typeface="Times New Roman" pitchFamily="18" charset="0"/>
                <a:ea typeface="標楷體" pitchFamily="65" charset="-120"/>
              </a:rPr>
              <a:t>以</a:t>
            </a:r>
            <a:r>
              <a:rPr kumimoji="1" lang="zh-TW" altLang="en-US" sz="2400" b="0" dirty="0">
                <a:solidFill>
                  <a:schemeClr val="tx1"/>
                </a:solidFill>
                <a:latin typeface="Times New Roman" pitchFamily="18" charset="0"/>
                <a:ea typeface="標楷體" pitchFamily="65" charset="-120"/>
              </a:rPr>
              <a:t>人工智慧學習章魚燒的</a:t>
            </a:r>
            <a:r>
              <a:rPr kumimoji="1" lang="zh-TW" altLang="en-US" sz="2400" b="0" dirty="0" smtClean="0">
                <a:solidFill>
                  <a:schemeClr val="tx1"/>
                </a:solidFill>
                <a:latin typeface="Times New Roman" pitchFamily="18" charset="0"/>
                <a:ea typeface="標楷體" pitchFamily="65" charset="-120"/>
              </a:rPr>
              <a:t>製作過程</a:t>
            </a:r>
            <a:r>
              <a:rPr kumimoji="1" lang="zh-TW" altLang="en-US" sz="2400" b="0" dirty="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可</a:t>
            </a:r>
            <a:r>
              <a:rPr kumimoji="1" lang="zh-TW" altLang="en-US" sz="2400" b="0" dirty="0">
                <a:solidFill>
                  <a:schemeClr val="tx1"/>
                </a:solidFill>
                <a:latin typeface="Times New Roman" pitchFamily="18" charset="0"/>
                <a:ea typeface="標楷體" pitchFamily="65" charset="-120"/>
              </a:rPr>
              <a:t>製作冰淇淋的</a:t>
            </a:r>
            <a:r>
              <a:rPr kumimoji="1" lang="zh-TW" altLang="en-US" sz="2400" b="0" dirty="0" smtClean="0">
                <a:solidFill>
                  <a:schemeClr val="tx1"/>
                </a:solidFill>
                <a:latin typeface="Times New Roman" pitchFamily="18" charset="0"/>
                <a:ea typeface="標楷體" pitchFamily="65" charset="-120"/>
              </a:rPr>
              <a:t>機器人</a:t>
            </a:r>
            <a:r>
              <a:rPr kumimoji="1" lang="zh-TW" altLang="en-US" sz="2400" b="0" dirty="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可</a:t>
            </a:r>
            <a:r>
              <a:rPr kumimoji="1" lang="zh-TW" altLang="en-US" sz="2400" b="0" dirty="0">
                <a:solidFill>
                  <a:schemeClr val="tx1"/>
                </a:solidFill>
                <a:latin typeface="Times New Roman" pitchFamily="18" charset="0"/>
                <a:ea typeface="標楷體" pitchFamily="65" charset="-120"/>
              </a:rPr>
              <a:t>製作</a:t>
            </a:r>
            <a:r>
              <a:rPr kumimoji="1" lang="zh-TW" altLang="en-US" sz="2400" b="0" dirty="0" smtClean="0">
                <a:solidFill>
                  <a:schemeClr val="tx1"/>
                </a:solidFill>
                <a:latin typeface="Times New Roman" pitchFamily="18" charset="0"/>
                <a:ea typeface="標楷體" pitchFamily="65" charset="-120"/>
              </a:rPr>
              <a:t>炸雞塊</a:t>
            </a:r>
            <a:r>
              <a:rPr kumimoji="1" lang="zh-TW" altLang="en-US" sz="2400" b="0" dirty="0">
                <a:solidFill>
                  <a:schemeClr val="tx1"/>
                </a:solidFill>
                <a:latin typeface="Times New Roman" pitchFamily="18" charset="0"/>
                <a:ea typeface="標楷體" pitchFamily="65" charset="-120"/>
              </a:rPr>
              <a:t>等炸物的烹飪</a:t>
            </a:r>
            <a:r>
              <a:rPr kumimoji="1" lang="zh-TW" altLang="en-US" sz="2400" b="0" dirty="0" smtClean="0">
                <a:solidFill>
                  <a:schemeClr val="tx1"/>
                </a:solidFill>
                <a:latin typeface="Times New Roman" pitchFamily="18" charset="0"/>
                <a:ea typeface="標楷體" pitchFamily="65" charset="-120"/>
              </a:rPr>
              <a:t>機器人。</a:t>
            </a:r>
            <a:endParaRPr kumimoji="1" lang="en-US" altLang="zh-TW" sz="2400" b="0" dirty="0" smtClean="0">
              <a:solidFill>
                <a:schemeClr val="tx1"/>
              </a:solidFill>
              <a:latin typeface="Times New Roman" pitchFamily="18" charset="0"/>
              <a:ea typeface="標楷體" pitchFamily="65" charset="-120"/>
            </a:endParaRPr>
          </a:p>
          <a:p>
            <a:endParaRPr kumimoji="1" lang="zh-TW" altLang="en-US" sz="2400" b="0" dirty="0">
              <a:solidFill>
                <a:schemeClr val="tx1"/>
              </a:solidFill>
              <a:latin typeface="Times New Roman" pitchFamily="18" charset="0"/>
              <a:ea typeface="標楷體" pitchFamily="65" charset="-12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94" y="1818166"/>
            <a:ext cx="4379871" cy="41402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群組 4"/>
          <p:cNvGrpSpPr/>
          <p:nvPr/>
        </p:nvGrpSpPr>
        <p:grpSpPr>
          <a:xfrm>
            <a:off x="1319416" y="5082724"/>
            <a:ext cx="2403897" cy="1219906"/>
            <a:chOff x="3373208" y="5050826"/>
            <a:chExt cx="2403897" cy="1219906"/>
          </a:xfrm>
        </p:grpSpPr>
        <p:pic>
          <p:nvPicPr>
            <p:cNvPr id="6" name="Picture 3">
              <a:hlinkClick r:id="rId3"/>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65397"/>
            <a:stretch/>
          </p:blipFill>
          <p:spPr bwMode="auto">
            <a:xfrm>
              <a:off x="3373208" y="5050826"/>
              <a:ext cx="2403897" cy="1219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descr="C:\Users\chwa\Desktop\video.png">
              <a:hlinkClick r:id="rId3"/>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79646" y="5585544"/>
              <a:ext cx="504000" cy="504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5614852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grpSp>
        <p:nvGrpSpPr>
          <p:cNvPr id="17" name="群組 16"/>
          <p:cNvGrpSpPr/>
          <p:nvPr/>
        </p:nvGrpSpPr>
        <p:grpSpPr>
          <a:xfrm>
            <a:off x="5588793" y="2309796"/>
            <a:ext cx="2538413" cy="1456651"/>
            <a:chOff x="5905500" y="5050826"/>
            <a:chExt cx="2152534" cy="1219906"/>
          </a:xfrm>
        </p:grpSpPr>
        <p:pic>
          <p:nvPicPr>
            <p:cNvPr id="12" name="Picture 3">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7116" r="31899"/>
            <a:stretch/>
          </p:blipFill>
          <p:spPr bwMode="auto">
            <a:xfrm>
              <a:off x="5905500" y="5050826"/>
              <a:ext cx="2152534" cy="1219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62957" y="5585544"/>
              <a:ext cx="504000" cy="504000"/>
            </a:xfrm>
            <a:prstGeom prst="rect">
              <a:avLst/>
            </a:prstGeom>
            <a:noFill/>
            <a:extLst>
              <a:ext uri="{909E8E84-426E-40DD-AFC4-6F175D3DCCD1}">
                <a14:hiddenFill xmlns:a14="http://schemas.microsoft.com/office/drawing/2010/main">
                  <a:solidFill>
                    <a:srgbClr val="FFFFFF"/>
                  </a:solidFill>
                </a14:hiddenFill>
              </a:ext>
            </a:extLst>
          </p:spPr>
        </p:pic>
      </p:grpSp>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755" y="1968071"/>
            <a:ext cx="4784718" cy="3379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群組 3"/>
          <p:cNvGrpSpPr/>
          <p:nvPr/>
        </p:nvGrpSpPr>
        <p:grpSpPr>
          <a:xfrm>
            <a:off x="5482311" y="4467160"/>
            <a:ext cx="2460210" cy="1412773"/>
            <a:chOff x="5482311" y="4467160"/>
            <a:chExt cx="2460210" cy="1412773"/>
          </a:xfrm>
        </p:grpSpPr>
        <p:pic>
          <p:nvPicPr>
            <p:cNvPr id="6" name="Picture 3">
              <a:hlinkClick r:id="rId6"/>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9421"/>
            <a:stretch/>
          </p:blipFill>
          <p:spPr bwMode="auto">
            <a:xfrm>
              <a:off x="5482311" y="4467160"/>
              <a:ext cx="2460210" cy="1412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descr="C:\Users\chwa\Desktop\video.png">
              <a:hlinkClick r:id="rId6"/>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43522" y="5046204"/>
              <a:ext cx="594351" cy="60181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754121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lang="zh-TW" altLang="en-US" sz="2400" dirty="0">
                <a:solidFill>
                  <a:srgbClr val="00B050"/>
                </a:solidFill>
              </a:rPr>
              <a:t>麥當勞得來速點</a:t>
            </a:r>
            <a:r>
              <a:rPr lang="zh-TW" altLang="en-US" sz="2400" dirty="0" smtClean="0">
                <a:solidFill>
                  <a:srgbClr val="00B050"/>
                </a:solidFill>
              </a:rPr>
              <a:t>餐</a:t>
            </a:r>
            <a:endParaRPr lang="en-US" altLang="zh-TW" sz="2400" dirty="0" smtClean="0">
              <a:solidFill>
                <a:srgbClr val="00B050"/>
              </a:solidFill>
            </a:endParaRPr>
          </a:p>
          <a:p>
            <a:pPr marL="0" indent="0">
              <a:lnSpc>
                <a:spcPct val="150000"/>
              </a:lnSpc>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麥當勞正</a:t>
            </a:r>
            <a:r>
              <a:rPr kumimoji="1" lang="zh-TW" altLang="en-US" sz="2400" b="0" dirty="0">
                <a:solidFill>
                  <a:schemeClr val="tx1"/>
                </a:solidFill>
                <a:latin typeface="Times New Roman" pitchFamily="18" charset="0"/>
                <a:ea typeface="標楷體" pitchFamily="65" charset="-120"/>
              </a:rPr>
              <a:t>打算把語音辨識技術導入得來速服務中，顧客對著具有</a:t>
            </a:r>
            <a:r>
              <a:rPr kumimoji="1" lang="zh-TW" altLang="en-US" sz="2400" b="0" dirty="0" smtClean="0">
                <a:solidFill>
                  <a:schemeClr val="tx1"/>
                </a:solidFill>
                <a:latin typeface="Times New Roman" pitchFamily="18" charset="0"/>
                <a:ea typeface="標楷體" pitchFamily="65" charset="-120"/>
              </a:rPr>
              <a:t>語音辨識的電子看板點自己想要的東西，可以彙整</a:t>
            </a:r>
            <a:endParaRPr kumimoji="1" lang="en-US" altLang="zh-TW" sz="2400" b="0" dirty="0" smtClean="0">
              <a:solidFill>
                <a:schemeClr val="tx1"/>
              </a:solidFill>
              <a:latin typeface="Times New Roman" pitchFamily="18" charset="0"/>
              <a:ea typeface="標楷體" pitchFamily="65" charset="-120"/>
            </a:endParaRPr>
          </a:p>
          <a:p>
            <a:pPr marL="0" indent="0">
              <a:lnSpc>
                <a:spcPct val="150000"/>
              </a:lnSpc>
              <a:buNone/>
            </a:pPr>
            <a:r>
              <a:rPr kumimoji="1" lang="zh-TW" altLang="en-US" sz="2400" b="0" dirty="0" smtClean="0">
                <a:solidFill>
                  <a:schemeClr val="tx1"/>
                </a:solidFill>
                <a:latin typeface="Times New Roman" pitchFamily="18" charset="0"/>
                <a:ea typeface="標楷體" pitchFamily="65" charset="-120"/>
              </a:rPr>
              <a:t>以往的商品銷售</a:t>
            </a:r>
            <a:endParaRPr kumimoji="1" lang="en-US" altLang="zh-TW" sz="2400" b="0" dirty="0" smtClean="0">
              <a:solidFill>
                <a:schemeClr val="tx1"/>
              </a:solidFill>
              <a:latin typeface="Times New Roman" pitchFamily="18" charset="0"/>
              <a:ea typeface="標楷體" pitchFamily="65" charset="-120"/>
            </a:endParaRPr>
          </a:p>
          <a:p>
            <a:pPr marL="0" indent="0">
              <a:lnSpc>
                <a:spcPct val="150000"/>
              </a:lnSpc>
              <a:buNone/>
            </a:pPr>
            <a:r>
              <a:rPr kumimoji="1" lang="zh-TW" altLang="en-US" sz="2400" b="0" dirty="0" smtClean="0">
                <a:solidFill>
                  <a:schemeClr val="tx1"/>
                </a:solidFill>
                <a:latin typeface="Times New Roman" pitchFamily="18" charset="0"/>
                <a:ea typeface="標楷體" pitchFamily="65" charset="-120"/>
              </a:rPr>
              <a:t>數據、天氣、當</a:t>
            </a:r>
            <a:endParaRPr kumimoji="1" lang="en-US" altLang="zh-TW" sz="2400" b="0" dirty="0" smtClean="0">
              <a:solidFill>
                <a:schemeClr val="tx1"/>
              </a:solidFill>
              <a:latin typeface="Times New Roman" pitchFamily="18" charset="0"/>
              <a:ea typeface="標楷體" pitchFamily="65" charset="-120"/>
            </a:endParaRPr>
          </a:p>
          <a:p>
            <a:pPr marL="0" indent="0">
              <a:lnSpc>
                <a:spcPct val="150000"/>
              </a:lnSpc>
              <a:buNone/>
            </a:pPr>
            <a:r>
              <a:rPr kumimoji="1" lang="zh-TW" altLang="en-US" sz="2400" b="0" dirty="0" smtClean="0">
                <a:solidFill>
                  <a:schemeClr val="tx1"/>
                </a:solidFill>
                <a:latin typeface="Times New Roman" pitchFamily="18" charset="0"/>
                <a:ea typeface="標楷體" pitchFamily="65" charset="-120"/>
              </a:rPr>
              <a:t>地交通等資訊，</a:t>
            </a:r>
            <a:endParaRPr kumimoji="1" lang="en-US" altLang="zh-TW" sz="2400" b="0" dirty="0" smtClean="0">
              <a:solidFill>
                <a:schemeClr val="tx1"/>
              </a:solidFill>
              <a:latin typeface="Times New Roman" pitchFamily="18" charset="0"/>
              <a:ea typeface="標楷體" pitchFamily="65" charset="-120"/>
            </a:endParaRPr>
          </a:p>
          <a:p>
            <a:pPr marL="0" indent="0">
              <a:lnSpc>
                <a:spcPct val="150000"/>
              </a:lnSpc>
              <a:buNone/>
            </a:pPr>
            <a:r>
              <a:rPr kumimoji="1" lang="zh-TW" altLang="en-US" sz="2400" b="0" dirty="0" smtClean="0">
                <a:solidFill>
                  <a:schemeClr val="tx1"/>
                </a:solidFill>
                <a:latin typeface="Times New Roman" pitchFamily="18" charset="0"/>
                <a:ea typeface="標楷體" pitchFamily="65" charset="-120"/>
              </a:rPr>
              <a:t>並推薦顧客當下</a:t>
            </a:r>
            <a:endParaRPr kumimoji="1" lang="en-US" altLang="zh-TW" sz="2400" b="0" dirty="0" smtClean="0">
              <a:solidFill>
                <a:schemeClr val="tx1"/>
              </a:solidFill>
              <a:latin typeface="Times New Roman" pitchFamily="18" charset="0"/>
              <a:ea typeface="標楷體" pitchFamily="65" charset="-120"/>
            </a:endParaRPr>
          </a:p>
          <a:p>
            <a:pPr marL="0" indent="0">
              <a:lnSpc>
                <a:spcPct val="150000"/>
              </a:lnSpc>
              <a:buNone/>
            </a:pPr>
            <a:r>
              <a:rPr kumimoji="1" lang="zh-TW" altLang="en-US" sz="2400" b="0" dirty="0" smtClean="0">
                <a:solidFill>
                  <a:schemeClr val="tx1"/>
                </a:solidFill>
                <a:latin typeface="Times New Roman" pitchFamily="18" charset="0"/>
                <a:ea typeface="標楷體" pitchFamily="65" charset="-120"/>
              </a:rPr>
              <a:t>適合的餐點。</a:t>
            </a:r>
            <a:endParaRPr kumimoji="1" lang="zh-TW" altLang="en-US" sz="2400" b="0" dirty="0">
              <a:solidFill>
                <a:schemeClr val="tx1"/>
              </a:solidFill>
              <a:latin typeface="Times New Roman" pitchFamily="18" charset="0"/>
              <a:ea typeface="標楷體" pitchFamily="65" charset="-120"/>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9489" y="2900187"/>
            <a:ext cx="5753876" cy="34676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810525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4" name="內容版面配置區 2"/>
          <p:cNvSpPr>
            <a:spLocks noGrp="1"/>
          </p:cNvSpPr>
          <p:nvPr>
            <p:ph idx="1"/>
          </p:nvPr>
        </p:nvSpPr>
        <p:spPr>
          <a:xfrm>
            <a:off x="249063" y="1341437"/>
            <a:ext cx="3679470" cy="4957763"/>
          </a:xfrm>
        </p:spPr>
        <p:txBody>
          <a:bodyPr/>
          <a:lstStyle/>
          <a:p>
            <a:pPr marL="0" indent="0">
              <a:buNone/>
            </a:pPr>
            <a:r>
              <a:rPr lang="en-US" altLang="zh-TW" sz="2400" dirty="0">
                <a:solidFill>
                  <a:srgbClr val="00B050"/>
                </a:solidFill>
              </a:rPr>
              <a:t>Google</a:t>
            </a:r>
            <a:r>
              <a:rPr lang="zh-TW" altLang="en-US" sz="2400" dirty="0">
                <a:solidFill>
                  <a:srgbClr val="00B050"/>
                </a:solidFill>
              </a:rPr>
              <a:t>智慧化</a:t>
            </a:r>
            <a:r>
              <a:rPr lang="zh-TW" altLang="en-US" sz="2400" dirty="0" smtClean="0">
                <a:solidFill>
                  <a:srgbClr val="00B050"/>
                </a:solidFill>
              </a:rPr>
              <a:t>搜尋</a:t>
            </a:r>
            <a:endParaRPr lang="en-US" altLang="zh-TW" sz="2400" dirty="0" smtClean="0">
              <a:solidFill>
                <a:srgbClr val="00B050"/>
              </a:solidFill>
            </a:endParaRPr>
          </a:p>
          <a:p>
            <a:pPr marL="0" lvl="1" indent="0">
              <a:lnSpc>
                <a:spcPct val="150000"/>
              </a:lnSpc>
              <a:spcBef>
                <a:spcPts val="80"/>
              </a:spcBef>
              <a:spcAft>
                <a:spcPct val="0"/>
              </a:spcAft>
              <a:buNone/>
            </a:pPr>
            <a:r>
              <a:rPr lang="en-US" altLang="zh-TW" sz="2400" dirty="0" smtClean="0"/>
              <a:t>	</a:t>
            </a:r>
            <a:r>
              <a:rPr lang="zh-TW" altLang="en-US" sz="2400" dirty="0" smtClean="0"/>
              <a:t>身</a:t>
            </a:r>
            <a:r>
              <a:rPr lang="zh-TW" altLang="en-US" sz="2400" dirty="0"/>
              <a:t>為搜尋引擎龍頭的</a:t>
            </a:r>
            <a:r>
              <a:rPr lang="en-US" altLang="zh-TW" sz="2400" dirty="0"/>
              <a:t>Google</a:t>
            </a:r>
            <a:r>
              <a:rPr lang="zh-TW" altLang="en-US" sz="2400" dirty="0"/>
              <a:t>也隨著人工智慧的演進推出更多樣化的搜尋功能，從最早期根據使用者輸入關鍵字的文字搜尋，進一步推出使用</a:t>
            </a:r>
            <a:r>
              <a:rPr lang="en-US" altLang="zh-TW" sz="2400" dirty="0"/>
              <a:t>AI</a:t>
            </a:r>
            <a:r>
              <a:rPr lang="zh-TW" altLang="en-US" sz="2400" dirty="0"/>
              <a:t>自然語言處理技術的語音</a:t>
            </a:r>
            <a:r>
              <a:rPr lang="zh-TW" altLang="en-US" sz="2400" dirty="0" smtClean="0"/>
              <a:t>搜尋和圖片搜尋。</a:t>
            </a:r>
            <a:endParaRPr lang="en-US" altLang="zh-TW" dirty="0" smtClean="0"/>
          </a:p>
          <a:p>
            <a:endParaRPr lang="zh-TW"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5941" y="1479901"/>
            <a:ext cx="4287837" cy="4611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2702598"/>
      </p:ext>
    </p:extLst>
  </p:cSld>
  <p:clrMapOvr>
    <a:masterClrMapping/>
  </p:clrMapOvr>
  <p:transition advClick="0">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 xmlns:a16="http://schemas.microsoft.com/office/drawing/2014/main" id="{86A363DE-FA16-452F-AF9C-B3BCB14AABB2}"/>
              </a:ext>
            </a:extLst>
          </p:cNvPr>
          <p:cNvSpPr>
            <a:spLocks noGrp="1"/>
          </p:cNvSpPr>
          <p:nvPr>
            <p:ph type="title"/>
          </p:nvPr>
        </p:nvSpPr>
        <p:spPr/>
        <p:txBody>
          <a:bodyPr/>
          <a:lstStyle/>
          <a:p>
            <a:r>
              <a:rPr lang="en-US" altLang="zh-TW" b="1" dirty="0" smtClean="0"/>
              <a:t>1-2</a:t>
            </a:r>
            <a:r>
              <a:rPr lang="zh-TW" altLang="en-US" dirty="0" smtClean="0"/>
              <a:t>　</a:t>
            </a:r>
            <a:r>
              <a:rPr lang="zh-TW" altLang="en-US" b="1" dirty="0" smtClean="0"/>
              <a:t>人工智慧</a:t>
            </a:r>
            <a:r>
              <a:rPr lang="zh-TW" altLang="en-US" b="1" dirty="0"/>
              <a:t>的</a:t>
            </a:r>
            <a:r>
              <a:rPr lang="zh-TW" altLang="en-US" b="1" dirty="0" smtClean="0"/>
              <a:t>發展</a:t>
            </a:r>
            <a:endParaRPr lang="zh-TW" altLang="en-US" b="1" dirty="0"/>
          </a:p>
        </p:txBody>
      </p:sp>
      <p:sp>
        <p:nvSpPr>
          <p:cNvPr id="8" name="內容版面配置區 7"/>
          <p:cNvSpPr>
            <a:spLocks noGrp="1"/>
          </p:cNvSpPr>
          <p:nvPr>
            <p:ph idx="1"/>
          </p:nvPr>
        </p:nvSpPr>
        <p:spPr/>
        <p:txBody>
          <a:bodyPr/>
          <a:lstStyle/>
          <a:p>
            <a:pPr lvl="1" indent="0">
              <a:lnSpc>
                <a:spcPct val="150000"/>
              </a:lnSpc>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人工智慧</a:t>
            </a:r>
            <a:r>
              <a:rPr kumimoji="1" lang="zh-TW" altLang="en-US" sz="2400" b="0" dirty="0">
                <a:solidFill>
                  <a:schemeClr val="tx1"/>
                </a:solidFill>
                <a:latin typeface="Times New Roman" pitchFamily="18" charset="0"/>
                <a:ea typeface="標楷體" pitchFamily="65" charset="-120"/>
              </a:rPr>
              <a:t>發展</a:t>
            </a:r>
            <a:r>
              <a:rPr kumimoji="1" lang="zh-TW" altLang="en-US" sz="2400" b="0" dirty="0" smtClean="0">
                <a:solidFill>
                  <a:schemeClr val="tx1"/>
                </a:solidFill>
                <a:latin typeface="Times New Roman" pitchFamily="18" charset="0"/>
                <a:ea typeface="標楷體" pitchFamily="65" charset="-120"/>
              </a:rPr>
              <a:t>歷程大概</a:t>
            </a:r>
            <a:r>
              <a:rPr kumimoji="1" lang="zh-TW" altLang="en-US" sz="2400" b="0" dirty="0">
                <a:solidFill>
                  <a:schemeClr val="tx1"/>
                </a:solidFill>
                <a:latin typeface="Times New Roman" pitchFamily="18" charset="0"/>
                <a:ea typeface="標楷體" pitchFamily="65" charset="-120"/>
              </a:rPr>
              <a:t>分為誕生期、成長期、重生期、進化期四個</a:t>
            </a:r>
            <a:r>
              <a:rPr lang="zh-TW" altLang="en-US" sz="2400" dirty="0"/>
              <a:t>階段。</a:t>
            </a:r>
          </a:p>
          <a:p>
            <a:pPr lvl="1" indent="0">
              <a:buNone/>
            </a:pPr>
            <a:endParaRPr kumimoji="1" lang="zh-TW" altLang="en-US" sz="2400" b="0" dirty="0">
              <a:solidFill>
                <a:schemeClr val="tx1"/>
              </a:solidFill>
              <a:latin typeface="Times New Roman" pitchFamily="18" charset="0"/>
              <a:ea typeface="標楷體" pitchFamily="65" charset="-12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323" y="2561343"/>
            <a:ext cx="8093077" cy="3601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15980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lang="zh-TW" altLang="en-US" sz="2400" dirty="0">
                <a:solidFill>
                  <a:srgbClr val="00B050"/>
                </a:solidFill>
              </a:rPr>
              <a:t>誕生期</a:t>
            </a:r>
            <a:endParaRPr lang="en-US" altLang="zh-TW" sz="2400" dirty="0">
              <a:solidFill>
                <a:srgbClr val="00B050"/>
              </a:solidFill>
            </a:endParaRPr>
          </a:p>
          <a:p>
            <a:pPr marL="0" indent="0">
              <a:lnSpc>
                <a:spcPct val="150000"/>
              </a:lnSpc>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艾</a:t>
            </a:r>
            <a:r>
              <a:rPr kumimoji="1" lang="zh-TW" altLang="en-US" sz="2400" b="0" dirty="0">
                <a:solidFill>
                  <a:schemeClr val="tx1"/>
                </a:solidFill>
                <a:latin typeface="Times New Roman" pitchFamily="18" charset="0"/>
                <a:ea typeface="標楷體" pitchFamily="65" charset="-120"/>
              </a:rPr>
              <a:t>倫．圖</a:t>
            </a:r>
            <a:r>
              <a:rPr kumimoji="1" lang="zh-TW" altLang="en-US" sz="2400" b="0" dirty="0" smtClean="0">
                <a:solidFill>
                  <a:schemeClr val="tx1"/>
                </a:solidFill>
                <a:latin typeface="Times New Roman" pitchFamily="18" charset="0"/>
                <a:ea typeface="標楷體" pitchFamily="65" charset="-120"/>
              </a:rPr>
              <a:t>靈提出一個</a:t>
            </a:r>
            <a:r>
              <a:rPr kumimoji="1" lang="zh-TW" altLang="en-US" sz="2400" b="0" dirty="0">
                <a:solidFill>
                  <a:schemeClr val="tx1"/>
                </a:solidFill>
                <a:latin typeface="Times New Roman" pitchFamily="18" charset="0"/>
                <a:ea typeface="標楷體" pitchFamily="65" charset="-120"/>
              </a:rPr>
              <a:t>稱為「圖靈測試」</a:t>
            </a:r>
            <a:r>
              <a:rPr kumimoji="1" lang="en-US" altLang="zh-TW" sz="2400" b="0" dirty="0">
                <a:solidFill>
                  <a:schemeClr val="tx1"/>
                </a:solidFill>
                <a:latin typeface="Times New Roman" pitchFamily="18" charset="0"/>
                <a:ea typeface="標楷體" pitchFamily="65" charset="-120"/>
              </a:rPr>
              <a:t>(Turing Test) </a:t>
            </a:r>
            <a:r>
              <a:rPr kumimoji="1" lang="zh-TW" altLang="en-US" sz="2400" b="0" dirty="0">
                <a:solidFill>
                  <a:schemeClr val="tx1"/>
                </a:solidFill>
                <a:latin typeface="Times New Roman" pitchFamily="18" charset="0"/>
                <a:ea typeface="標楷體" pitchFamily="65" charset="-120"/>
              </a:rPr>
              <a:t>的試驗方法。</a:t>
            </a:r>
          </a:p>
          <a:p>
            <a:pPr marL="0" indent="0">
              <a:lnSpc>
                <a:spcPct val="150000"/>
              </a:lnSpc>
              <a:buNone/>
            </a:pPr>
            <a:endParaRPr kumimoji="1" lang="en-US" altLang="zh-TW" sz="2400" b="0" dirty="0" smtClean="0">
              <a:solidFill>
                <a:schemeClr val="tx1"/>
              </a:solidFill>
              <a:latin typeface="Times New Roman" pitchFamily="18" charset="0"/>
              <a:ea typeface="標楷體" pitchFamily="65" charset="-120"/>
            </a:endParaRPr>
          </a:p>
          <a:p>
            <a:endParaRPr kumimoji="1" lang="zh-TW" altLang="en-US" sz="2400" b="0" dirty="0">
              <a:solidFill>
                <a:schemeClr val="tx1"/>
              </a:solidFill>
              <a:latin typeface="Times New Roman" pitchFamily="18" charset="0"/>
              <a:ea typeface="標楷體" pitchFamily="65" charset="-120"/>
            </a:endParaRPr>
          </a:p>
        </p:txBody>
      </p:sp>
      <p:grpSp>
        <p:nvGrpSpPr>
          <p:cNvPr id="5" name="群組 4"/>
          <p:cNvGrpSpPr/>
          <p:nvPr/>
        </p:nvGrpSpPr>
        <p:grpSpPr>
          <a:xfrm>
            <a:off x="4341201" y="4801132"/>
            <a:ext cx="3888399" cy="1373889"/>
            <a:chOff x="4632365" y="1069993"/>
            <a:chExt cx="3741613" cy="1254498"/>
          </a:xfrm>
        </p:grpSpPr>
        <p:pic>
          <p:nvPicPr>
            <p:cNvPr id="6" name="Picture 3">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32365" y="1069993"/>
              <a:ext cx="3741613" cy="1254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2532" y="1680750"/>
              <a:ext cx="504000" cy="504000"/>
            </a:xfrm>
            <a:prstGeom prst="rect">
              <a:avLst/>
            </a:prstGeom>
            <a:noFill/>
            <a:extLst>
              <a:ext uri="{909E8E84-426E-40DD-AFC4-6F175D3DCCD1}">
                <a14:hiddenFill xmlns:a14="http://schemas.microsoft.com/office/drawing/2010/main">
                  <a:solidFill>
                    <a:srgbClr val="FFFFFF"/>
                  </a:solidFill>
                </a14:hiddenFill>
              </a:ext>
            </a:extLst>
          </p:spPr>
        </p:pic>
      </p:gr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5732" y="3002315"/>
            <a:ext cx="3116892" cy="3346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160282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352644" y="1274625"/>
            <a:ext cx="4325234" cy="4321943"/>
          </a:xfrm>
        </p:spPr>
        <p:txBody>
          <a:bodyPr/>
          <a:lstStyle/>
          <a:p>
            <a:pPr marL="0" indent="0">
              <a:lnSpc>
                <a:spcPct val="150000"/>
              </a:lnSpc>
              <a:spcBef>
                <a:spcPts val="600"/>
              </a:spcBef>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沃</a:t>
            </a:r>
            <a:r>
              <a:rPr kumimoji="1" lang="zh-TW" altLang="en-US" sz="2400" b="0" dirty="0">
                <a:solidFill>
                  <a:schemeClr val="tx1"/>
                </a:solidFill>
                <a:latin typeface="Times New Roman" pitchFamily="18" charset="0"/>
                <a:ea typeface="標楷體" pitchFamily="65" charset="-120"/>
              </a:rPr>
              <a:t>倫．麥卡洛克</a:t>
            </a:r>
            <a:r>
              <a:rPr kumimoji="1" lang="en-US" altLang="zh-TW" sz="2400" b="0" dirty="0">
                <a:solidFill>
                  <a:schemeClr val="tx1"/>
                </a:solidFill>
                <a:latin typeface="Times New Roman" pitchFamily="18" charset="0"/>
                <a:ea typeface="標楷體" pitchFamily="65" charset="-120"/>
              </a:rPr>
              <a:t>(Warren McCulloch</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和</a:t>
            </a:r>
            <a:r>
              <a:rPr kumimoji="1" lang="zh-TW" altLang="en-US" sz="2400" b="0" dirty="0">
                <a:solidFill>
                  <a:schemeClr val="tx1"/>
                </a:solidFill>
                <a:latin typeface="Times New Roman" pitchFamily="18" charset="0"/>
                <a:ea typeface="標楷體" pitchFamily="65" charset="-120"/>
              </a:rPr>
              <a:t>沃爾特</a:t>
            </a:r>
            <a:r>
              <a:rPr kumimoji="1" lang="en-US" altLang="zh-TW" sz="2400" b="0" dirty="0">
                <a:solidFill>
                  <a:schemeClr val="tx1"/>
                </a:solidFill>
                <a:latin typeface="Times New Roman" pitchFamily="18" charset="0"/>
                <a:ea typeface="標楷體" pitchFamily="65" charset="-120"/>
              </a:rPr>
              <a:t>·</a:t>
            </a:r>
            <a:r>
              <a:rPr kumimoji="1" lang="zh-TW" altLang="en-US" sz="2400" b="0" dirty="0">
                <a:solidFill>
                  <a:schemeClr val="tx1"/>
                </a:solidFill>
                <a:latin typeface="Times New Roman" pitchFamily="18" charset="0"/>
                <a:ea typeface="標楷體" pitchFamily="65" charset="-120"/>
              </a:rPr>
              <a:t>皮茨</a:t>
            </a:r>
            <a:r>
              <a:rPr kumimoji="1" lang="en-US" altLang="zh-TW" sz="2400" b="0" dirty="0">
                <a:solidFill>
                  <a:schemeClr val="tx1"/>
                </a:solidFill>
                <a:latin typeface="Times New Roman" pitchFamily="18" charset="0"/>
                <a:ea typeface="標楷體" pitchFamily="65" charset="-120"/>
              </a:rPr>
              <a:t>(Walter Pitts) </a:t>
            </a:r>
            <a:r>
              <a:rPr kumimoji="1" lang="zh-TW" altLang="en-US" sz="2400" b="0" dirty="0">
                <a:solidFill>
                  <a:schemeClr val="tx1"/>
                </a:solidFill>
                <a:latin typeface="Times New Roman" pitchFamily="18" charset="0"/>
                <a:ea typeface="標楷體" pitchFamily="65" charset="-120"/>
              </a:rPr>
              <a:t>兩位</a:t>
            </a:r>
            <a:r>
              <a:rPr kumimoji="1" lang="zh-TW" altLang="en-US" sz="2400" b="0" dirty="0" smtClean="0">
                <a:solidFill>
                  <a:schemeClr val="tx1"/>
                </a:solidFill>
                <a:latin typeface="Times New Roman" pitchFamily="18" charset="0"/>
                <a:ea typeface="標楷體" pitchFamily="65" charset="-120"/>
              </a:rPr>
              <a:t>科學家，提出</a:t>
            </a:r>
            <a:r>
              <a:rPr kumimoji="1" lang="zh-TW" altLang="en-US" sz="2400" b="0" dirty="0">
                <a:solidFill>
                  <a:schemeClr val="tx1"/>
                </a:solidFill>
                <a:latin typeface="Times New Roman" pitchFamily="18" charset="0"/>
                <a:ea typeface="標楷體" pitchFamily="65" charset="-120"/>
              </a:rPr>
              <a:t>二元狀態神經元</a:t>
            </a:r>
            <a:r>
              <a:rPr kumimoji="1" lang="en-US" altLang="zh-TW" sz="2400" b="0" dirty="0">
                <a:solidFill>
                  <a:schemeClr val="tx1"/>
                </a:solidFill>
                <a:latin typeface="Times New Roman" pitchFamily="18" charset="0"/>
                <a:ea typeface="標楷體" pitchFamily="65" charset="-120"/>
              </a:rPr>
              <a:t>(Neuron</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的</a:t>
            </a:r>
            <a:r>
              <a:rPr kumimoji="1" lang="zh-TW" altLang="en-US" sz="2400" b="0" dirty="0">
                <a:solidFill>
                  <a:schemeClr val="tx1"/>
                </a:solidFill>
                <a:latin typeface="Times New Roman" pitchFamily="18" charset="0"/>
                <a:ea typeface="標楷體" pitchFamily="65" charset="-120"/>
              </a:rPr>
              <a:t>概念，以及具備學習能力的神經網路</a:t>
            </a:r>
            <a:r>
              <a:rPr kumimoji="1" lang="en-US" altLang="zh-TW" sz="2400" b="0" dirty="0">
                <a:solidFill>
                  <a:schemeClr val="tx1"/>
                </a:solidFill>
                <a:latin typeface="Times New Roman" pitchFamily="18" charset="0"/>
                <a:ea typeface="標楷體" pitchFamily="65" charset="-120"/>
              </a:rPr>
              <a:t>(Neural Network) </a:t>
            </a:r>
            <a:r>
              <a:rPr kumimoji="1" lang="zh-TW" altLang="en-US" sz="2400" b="0" dirty="0" smtClean="0">
                <a:solidFill>
                  <a:schemeClr val="tx1"/>
                </a:solidFill>
                <a:latin typeface="Times New Roman" pitchFamily="18" charset="0"/>
                <a:ea typeface="標楷體" pitchFamily="65" charset="-120"/>
              </a:rPr>
              <a:t>架構。</a:t>
            </a:r>
            <a:endParaRPr kumimoji="1" lang="en-US" altLang="zh-TW" sz="2400" b="0" dirty="0" smtClean="0">
              <a:solidFill>
                <a:schemeClr val="tx1"/>
              </a:solidFill>
              <a:latin typeface="Times New Roman" pitchFamily="18" charset="0"/>
              <a:ea typeface="標楷體" pitchFamily="65" charset="-12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3245" y="1369972"/>
            <a:ext cx="3093155" cy="4934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847383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1-1</a:t>
            </a:r>
            <a:r>
              <a:rPr lang="zh-TW" altLang="en-US" dirty="0"/>
              <a:t>　遍地開花的人工智慧</a:t>
            </a:r>
          </a:p>
        </p:txBody>
      </p:sp>
      <p:sp>
        <p:nvSpPr>
          <p:cNvPr id="3" name="內容版面配置區 2"/>
          <p:cNvSpPr>
            <a:spLocks noGrp="1"/>
          </p:cNvSpPr>
          <p:nvPr>
            <p:ph idx="1"/>
          </p:nvPr>
        </p:nvSpPr>
        <p:spPr/>
        <p:txBody>
          <a:bodyPr/>
          <a:lstStyle/>
          <a:p>
            <a:pPr marL="0" indent="0">
              <a:buNone/>
            </a:pPr>
            <a:r>
              <a:rPr lang="en-US" altLang="zh-TW" sz="2400" dirty="0" err="1">
                <a:solidFill>
                  <a:srgbClr val="00B050"/>
                </a:solidFill>
              </a:rPr>
              <a:t>AlphaGo</a:t>
            </a:r>
            <a:r>
              <a:rPr lang="zh-TW" altLang="en-US" sz="2400" dirty="0">
                <a:solidFill>
                  <a:srgbClr val="00B050"/>
                </a:solidFill>
              </a:rPr>
              <a:t>電腦戰勝人腦</a:t>
            </a:r>
          </a:p>
          <a:p>
            <a:pPr marL="0" indent="0">
              <a:lnSpc>
                <a:spcPct val="150000"/>
              </a:lnSpc>
              <a:buNone/>
            </a:pPr>
            <a:r>
              <a:rPr kumimoji="1" lang="en-US" altLang="zh-TW" b="0" dirty="0">
                <a:solidFill>
                  <a:schemeClr val="tx1"/>
                </a:solidFill>
                <a:latin typeface="Times New Roman" pitchFamily="18" charset="0"/>
                <a:ea typeface="標楷體" pitchFamily="65" charset="-120"/>
              </a:rPr>
              <a:t>	</a:t>
            </a:r>
            <a:r>
              <a:rPr kumimoji="1" lang="en-US" altLang="zh-TW" sz="2400" b="0" dirty="0" smtClean="0">
                <a:solidFill>
                  <a:schemeClr val="tx1"/>
                </a:solidFill>
                <a:latin typeface="Times New Roman" pitchFamily="18" charset="0"/>
                <a:ea typeface="標楷體" pitchFamily="65" charset="-120"/>
              </a:rPr>
              <a:t>1997</a:t>
            </a:r>
            <a:r>
              <a:rPr kumimoji="1" lang="zh-TW" altLang="en-US" sz="2400" b="0" dirty="0" smtClean="0">
                <a:solidFill>
                  <a:schemeClr val="tx1"/>
                </a:solidFill>
                <a:latin typeface="Times New Roman" pitchFamily="18" charset="0"/>
                <a:ea typeface="標楷體" pitchFamily="65" charset="-120"/>
              </a:rPr>
              <a:t>年</a:t>
            </a:r>
            <a:r>
              <a:rPr kumimoji="1" lang="en-US" altLang="zh-TW" sz="2400" b="0" dirty="0" smtClean="0">
                <a:solidFill>
                  <a:schemeClr val="tx1"/>
                </a:solidFill>
                <a:latin typeface="Times New Roman" pitchFamily="18" charset="0"/>
                <a:ea typeface="標楷體" pitchFamily="65" charset="-120"/>
              </a:rPr>
              <a:t>IBM</a:t>
            </a:r>
            <a:r>
              <a:rPr kumimoji="1" lang="zh-TW" altLang="en-US" sz="2400" b="0" dirty="0" smtClean="0">
                <a:solidFill>
                  <a:schemeClr val="tx1"/>
                </a:solidFill>
                <a:latin typeface="Times New Roman" pitchFamily="18" charset="0"/>
                <a:ea typeface="標楷體" pitchFamily="65" charset="-120"/>
              </a:rPr>
              <a:t>的</a:t>
            </a:r>
            <a:r>
              <a:rPr kumimoji="1" lang="zh-TW" altLang="en-US" sz="2400" b="0" dirty="0">
                <a:solidFill>
                  <a:schemeClr val="tx1"/>
                </a:solidFill>
                <a:latin typeface="Times New Roman" pitchFamily="18" charset="0"/>
                <a:ea typeface="標楷體" pitchFamily="65" charset="-120"/>
              </a:rPr>
              <a:t>超級電腦「深藍</a:t>
            </a:r>
            <a:r>
              <a:rPr kumimoji="1" lang="zh-TW" altLang="en-US" sz="2400" b="0" dirty="0" smtClean="0">
                <a:solidFill>
                  <a:schemeClr val="tx1"/>
                </a:solidFill>
                <a:latin typeface="Times New Roman" pitchFamily="18" charset="0"/>
                <a:ea typeface="標楷體" pitchFamily="65" charset="-120"/>
              </a:rPr>
              <a:t>」擊敗</a:t>
            </a:r>
            <a:r>
              <a:rPr kumimoji="1" lang="zh-TW" altLang="en-US" sz="2400" b="0" dirty="0">
                <a:solidFill>
                  <a:schemeClr val="tx1"/>
                </a:solidFill>
                <a:latin typeface="Times New Roman" pitchFamily="18" charset="0"/>
                <a:ea typeface="標楷體" pitchFamily="65" charset="-120"/>
              </a:rPr>
              <a:t>世界西洋棋</a:t>
            </a:r>
            <a:r>
              <a:rPr kumimoji="1" lang="zh-TW" altLang="en-US" sz="2400" b="0" dirty="0" smtClean="0">
                <a:solidFill>
                  <a:schemeClr val="tx1"/>
                </a:solidFill>
                <a:latin typeface="Times New Roman" pitchFamily="18" charset="0"/>
                <a:ea typeface="標楷體" pitchFamily="65" charset="-120"/>
              </a:rPr>
              <a:t>棋王。</a:t>
            </a:r>
            <a:endParaRPr kumimoji="1" lang="en-US" altLang="zh-TW" sz="2400" b="0" dirty="0" smtClean="0">
              <a:solidFill>
                <a:schemeClr val="tx1"/>
              </a:solidFill>
              <a:latin typeface="Times New Roman" pitchFamily="18" charset="0"/>
              <a:ea typeface="標楷體" pitchFamily="65" charset="-120"/>
            </a:endParaRPr>
          </a:p>
          <a:p>
            <a:pPr marL="0" indent="0">
              <a:lnSpc>
                <a:spcPct val="150000"/>
              </a:lnSpc>
              <a:buNone/>
            </a:pPr>
            <a:r>
              <a:rPr kumimoji="1" lang="en-US" altLang="zh-TW" sz="2400" b="0" dirty="0" smtClean="0">
                <a:solidFill>
                  <a:schemeClr val="tx1"/>
                </a:solidFill>
                <a:latin typeface="Times New Roman" pitchFamily="18" charset="0"/>
                <a:ea typeface="標楷體" pitchFamily="65" charset="-120"/>
              </a:rPr>
              <a:t>	2016</a:t>
            </a:r>
            <a:r>
              <a:rPr kumimoji="1" lang="zh-TW" altLang="en-US" sz="2400" b="0" dirty="0">
                <a:solidFill>
                  <a:schemeClr val="tx1"/>
                </a:solidFill>
                <a:latin typeface="Times New Roman" pitchFamily="18" charset="0"/>
                <a:ea typeface="標楷體" pitchFamily="65" charset="-120"/>
              </a:rPr>
              <a:t>年，具備</a:t>
            </a:r>
            <a:r>
              <a:rPr kumimoji="1" lang="en-US" altLang="zh-TW" sz="2400" b="0" dirty="0">
                <a:solidFill>
                  <a:schemeClr val="tx1"/>
                </a:solidFill>
                <a:latin typeface="Times New Roman" pitchFamily="18" charset="0"/>
                <a:ea typeface="標楷體" pitchFamily="65" charset="-120"/>
              </a:rPr>
              <a:t>AI </a:t>
            </a:r>
            <a:r>
              <a:rPr kumimoji="1" lang="zh-TW" altLang="en-US" sz="2400" b="0" dirty="0">
                <a:solidFill>
                  <a:schemeClr val="tx1"/>
                </a:solidFill>
                <a:latin typeface="Times New Roman" pitchFamily="18" charset="0"/>
                <a:ea typeface="標楷體" pitchFamily="65" charset="-120"/>
              </a:rPr>
              <a:t>能力的</a:t>
            </a:r>
            <a:r>
              <a:rPr kumimoji="1" lang="en-US" altLang="zh-TW" sz="2400" b="0" dirty="0" err="1">
                <a:solidFill>
                  <a:schemeClr val="tx1"/>
                </a:solidFill>
                <a:latin typeface="Times New Roman" pitchFamily="18" charset="0"/>
                <a:ea typeface="標楷體" pitchFamily="65" charset="-120"/>
              </a:rPr>
              <a:t>AlphaGo</a:t>
            </a: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於圍棋人機大戰中以</a:t>
            </a:r>
            <a:r>
              <a:rPr kumimoji="1" lang="en-US" altLang="zh-TW" sz="2400" b="0" dirty="0" smtClean="0">
                <a:solidFill>
                  <a:schemeClr val="tx1"/>
                </a:solidFill>
                <a:latin typeface="Times New Roman" pitchFamily="18" charset="0"/>
                <a:ea typeface="標楷體" pitchFamily="65" charset="-120"/>
              </a:rPr>
              <a:t>4:1</a:t>
            </a:r>
            <a:r>
              <a:rPr kumimoji="1" lang="zh-TW" altLang="en-US" sz="2400" b="0" dirty="0" smtClean="0">
                <a:solidFill>
                  <a:schemeClr val="tx1"/>
                </a:solidFill>
                <a:latin typeface="Times New Roman" pitchFamily="18" charset="0"/>
                <a:ea typeface="標楷體" pitchFamily="65" charset="-120"/>
              </a:rPr>
              <a:t>戰勝</a:t>
            </a:r>
            <a:r>
              <a:rPr kumimoji="1" lang="zh-TW" altLang="en-US" sz="2400" b="0" dirty="0">
                <a:solidFill>
                  <a:schemeClr val="tx1"/>
                </a:solidFill>
                <a:latin typeface="Times New Roman" pitchFamily="18" charset="0"/>
                <a:ea typeface="標楷體" pitchFamily="65" charset="-120"/>
              </a:rPr>
              <a:t>韓國職業棋士李世乭，隔年更以</a:t>
            </a:r>
            <a:r>
              <a:rPr kumimoji="1" lang="en-US" altLang="zh-TW" sz="2400" b="0" dirty="0" smtClean="0">
                <a:solidFill>
                  <a:schemeClr val="tx1"/>
                </a:solidFill>
                <a:latin typeface="Times New Roman" pitchFamily="18" charset="0"/>
                <a:ea typeface="標楷體" pitchFamily="65" charset="-120"/>
              </a:rPr>
              <a:t>3:0</a:t>
            </a:r>
            <a:r>
              <a:rPr kumimoji="1" lang="zh-TW" altLang="en-US" sz="2400" b="0" dirty="0" smtClean="0">
                <a:solidFill>
                  <a:schemeClr val="tx1"/>
                </a:solidFill>
                <a:latin typeface="Times New Roman" pitchFamily="18" charset="0"/>
                <a:ea typeface="標楷體" pitchFamily="65" charset="-120"/>
              </a:rPr>
              <a:t>完</a:t>
            </a:r>
            <a:r>
              <a:rPr kumimoji="1" lang="zh-TW" altLang="en-US" sz="2400" b="0" dirty="0">
                <a:solidFill>
                  <a:schemeClr val="tx1"/>
                </a:solidFill>
                <a:latin typeface="Times New Roman" pitchFamily="18" charset="0"/>
                <a:ea typeface="標楷體" pitchFamily="65" charset="-120"/>
              </a:rPr>
              <a:t>勝世界圍棋冠軍中國棋士柯潔。這兩場經典棋賽無疑宣告機器的思考能力已可超越人類大腦的思考能力。</a:t>
            </a:r>
          </a:p>
          <a:p>
            <a:pPr marL="0" indent="0">
              <a:buNone/>
            </a:pPr>
            <a:endParaRPr lang="zh-TW" altLang="en-US" dirty="0"/>
          </a:p>
        </p:txBody>
      </p:sp>
    </p:spTree>
    <p:extLst>
      <p:ext uri="{BB962C8B-B14F-4D97-AF65-F5344CB8AC3E}">
        <p14:creationId xmlns:p14="http://schemas.microsoft.com/office/powerpoint/2010/main" val="6404848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179388" y="1607420"/>
            <a:ext cx="8264525" cy="4774330"/>
          </a:xfrm>
        </p:spPr>
        <p:txBody>
          <a:bodyPr/>
          <a:lstStyle/>
          <a:p>
            <a:pPr marL="0" indent="0">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達</a:t>
            </a:r>
            <a:r>
              <a:rPr kumimoji="1" lang="zh-TW" altLang="en-US" sz="2400" b="0" dirty="0">
                <a:solidFill>
                  <a:schemeClr val="tx1"/>
                </a:solidFill>
                <a:latin typeface="Times New Roman" pitchFamily="18" charset="0"/>
                <a:ea typeface="標楷體" pitchFamily="65" charset="-120"/>
              </a:rPr>
              <a:t>特茅斯會議正式將「人工智慧」定義為一個新學科。</a:t>
            </a:r>
          </a:p>
          <a:p>
            <a:endParaRPr lang="zh-TW" alt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481" y="3119715"/>
            <a:ext cx="3397956" cy="3294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7437" y="2780561"/>
            <a:ext cx="5122546" cy="3380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222065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074" y="2531005"/>
            <a:ext cx="7520467" cy="2898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0904630"/>
      </p:ext>
    </p:extLst>
  </p:cSld>
  <p:clrMapOvr>
    <a:masterClrMapping/>
  </p:clrMapOvr>
  <p:transition advClick="0">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a:xfrm>
            <a:off x="172248" y="1341439"/>
            <a:ext cx="3333834" cy="5040312"/>
          </a:xfrm>
        </p:spPr>
        <p:txBody>
          <a:bodyPr/>
          <a:lstStyle/>
          <a:p>
            <a:pPr marL="0" indent="0">
              <a:buNone/>
            </a:pPr>
            <a:r>
              <a:rPr lang="zh-TW" altLang="en-US" sz="2400" dirty="0" smtClean="0">
                <a:solidFill>
                  <a:srgbClr val="00B050"/>
                </a:solidFill>
              </a:rPr>
              <a:t>成長期</a:t>
            </a:r>
            <a:endParaRPr lang="en-US" altLang="zh-TW" sz="2400" dirty="0" smtClean="0">
              <a:solidFill>
                <a:srgbClr val="00B050"/>
              </a:solidFill>
            </a:endParaRPr>
          </a:p>
          <a:p>
            <a:pPr marL="0" indent="0">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約翰</a:t>
            </a:r>
            <a:r>
              <a:rPr kumimoji="1" lang="zh-TW" altLang="en-US" sz="2400" b="0" dirty="0">
                <a:solidFill>
                  <a:schemeClr val="tx1"/>
                </a:solidFill>
                <a:latin typeface="Times New Roman" pitchFamily="18" charset="0"/>
                <a:ea typeface="標楷體" pitchFamily="65" charset="-120"/>
              </a:rPr>
              <a:t>．麥卡錫發展出一套稱為</a:t>
            </a:r>
            <a:r>
              <a:rPr kumimoji="1" lang="en-US" altLang="zh-TW" sz="2400" b="0" dirty="0" smtClean="0">
                <a:solidFill>
                  <a:schemeClr val="tx1"/>
                </a:solidFill>
                <a:latin typeface="Times New Roman" pitchFamily="18" charset="0"/>
                <a:ea typeface="標楷體" pitchFamily="65" charset="-120"/>
              </a:rPr>
              <a:t>LISP</a:t>
            </a:r>
            <a:r>
              <a:rPr kumimoji="1" lang="zh-TW" altLang="en-US" sz="2400" b="0" dirty="0" smtClean="0">
                <a:solidFill>
                  <a:schemeClr val="tx1"/>
                </a:solidFill>
                <a:latin typeface="Times New Roman" pitchFamily="18" charset="0"/>
                <a:ea typeface="標楷體" pitchFamily="65" charset="-120"/>
              </a:rPr>
              <a:t>的</a:t>
            </a:r>
            <a:r>
              <a:rPr kumimoji="1" lang="zh-TW" altLang="en-US" sz="2400" b="0" dirty="0">
                <a:solidFill>
                  <a:schemeClr val="tx1"/>
                </a:solidFill>
                <a:latin typeface="Times New Roman" pitchFamily="18" charset="0"/>
                <a:ea typeface="標楷體" pitchFamily="65" charset="-120"/>
              </a:rPr>
              <a:t>程式</a:t>
            </a:r>
            <a:r>
              <a:rPr kumimoji="1" lang="zh-TW" altLang="en-US" sz="2400" b="0" dirty="0" smtClean="0">
                <a:solidFill>
                  <a:schemeClr val="tx1"/>
                </a:solidFill>
                <a:latin typeface="Times New Roman" pitchFamily="18" charset="0"/>
                <a:ea typeface="標楷體" pitchFamily="65" charset="-120"/>
              </a:rPr>
              <a:t>語言，對</a:t>
            </a:r>
            <a:r>
              <a:rPr kumimoji="1" lang="zh-TW" altLang="en-US" sz="2400" b="0" dirty="0">
                <a:solidFill>
                  <a:schemeClr val="tx1"/>
                </a:solidFill>
                <a:latin typeface="Times New Roman" pitchFamily="18" charset="0"/>
                <a:ea typeface="標楷體" pitchFamily="65" charset="-120"/>
              </a:rPr>
              <a:t>人工智慧的發展有著非常重要的貢獻</a:t>
            </a:r>
            <a:r>
              <a:rPr kumimoji="1" lang="zh-TW" altLang="en-US" sz="2400" b="0" dirty="0" smtClean="0">
                <a:solidFill>
                  <a:schemeClr val="tx1"/>
                </a:solidFill>
                <a:latin typeface="Times New Roman" pitchFamily="18" charset="0"/>
                <a:ea typeface="標楷體" pitchFamily="65" charset="-120"/>
              </a:rPr>
              <a:t>，</a:t>
            </a:r>
            <a:r>
              <a:rPr kumimoji="1" lang="zh-TW" altLang="en-US" sz="2400" b="0" dirty="0">
                <a:solidFill>
                  <a:schemeClr val="tx1"/>
                </a:solidFill>
                <a:latin typeface="Times New Roman" pitchFamily="18" charset="0"/>
                <a:ea typeface="標楷體" pitchFamily="65" charset="-120"/>
              </a:rPr>
              <a:t>因此</a:t>
            </a:r>
            <a:r>
              <a:rPr kumimoji="1" lang="zh-TW" altLang="en-US" sz="2400" b="0" dirty="0" smtClean="0">
                <a:solidFill>
                  <a:schemeClr val="tx1"/>
                </a:solidFill>
                <a:latin typeface="Times New Roman" pitchFamily="18" charset="0"/>
                <a:ea typeface="標楷體" pitchFamily="65" charset="-120"/>
              </a:rPr>
              <a:t>後來獲頒</a:t>
            </a:r>
            <a:r>
              <a:rPr kumimoji="1" lang="zh-TW" altLang="en-US" sz="2400" b="0" dirty="0">
                <a:solidFill>
                  <a:schemeClr val="tx1"/>
                </a:solidFill>
                <a:latin typeface="Times New Roman" pitchFamily="18" charset="0"/>
                <a:ea typeface="標楷體" pitchFamily="65" charset="-120"/>
              </a:rPr>
              <a:t>被稱為計算機界諾貝爾獎的圖靈</a:t>
            </a:r>
            <a:r>
              <a:rPr kumimoji="1" lang="zh-TW" altLang="en-US" sz="2400" b="0" dirty="0" smtClean="0">
                <a:solidFill>
                  <a:schemeClr val="tx1"/>
                </a:solidFill>
                <a:latin typeface="Times New Roman" pitchFamily="18" charset="0"/>
                <a:ea typeface="標楷體" pitchFamily="65" charset="-120"/>
              </a:rPr>
              <a:t>獎。</a:t>
            </a:r>
            <a:endParaRPr kumimoji="1" lang="en-US" altLang="zh-TW" sz="2400" b="0" dirty="0" smtClean="0">
              <a:solidFill>
                <a:schemeClr val="tx1"/>
              </a:solidFill>
              <a:latin typeface="Times New Roman" pitchFamily="18" charset="0"/>
              <a:ea typeface="標楷體" pitchFamily="65" charset="-120"/>
            </a:endParaRPr>
          </a:p>
          <a:p>
            <a:pPr marL="0" indent="0">
              <a:buNone/>
            </a:pPr>
            <a:endParaRPr kumimoji="1" lang="en-US" altLang="zh-TW" sz="2400" b="0" dirty="0" smtClean="0">
              <a:solidFill>
                <a:schemeClr val="tx1"/>
              </a:solidFill>
              <a:latin typeface="Times New Roman" pitchFamily="18" charset="0"/>
              <a:ea typeface="標楷體" pitchFamily="65" charset="-120"/>
            </a:endParaRPr>
          </a:p>
          <a:p>
            <a:pPr marL="0" indent="0">
              <a:buNone/>
            </a:pPr>
            <a:r>
              <a:rPr kumimoji="1" lang="en-US" altLang="zh-TW" sz="2400" b="0" dirty="0" smtClean="0">
                <a:solidFill>
                  <a:schemeClr val="tx1"/>
                </a:solidFill>
                <a:latin typeface="Times New Roman" pitchFamily="18" charset="0"/>
                <a:ea typeface="標楷體" pitchFamily="65" charset="-120"/>
              </a:rPr>
              <a:t>	ELIZA</a:t>
            </a:r>
            <a:r>
              <a:rPr kumimoji="1" lang="zh-TW" altLang="en-US" sz="2400" b="0" dirty="0" smtClean="0">
                <a:solidFill>
                  <a:schemeClr val="tx1"/>
                </a:solidFill>
                <a:latin typeface="Times New Roman" pitchFamily="18" charset="0"/>
                <a:ea typeface="標楷體" pitchFamily="65" charset="-120"/>
              </a:rPr>
              <a:t>的</a:t>
            </a:r>
            <a:r>
              <a:rPr kumimoji="1" lang="zh-TW" altLang="en-US" sz="2400" b="0" dirty="0">
                <a:solidFill>
                  <a:schemeClr val="tx1"/>
                </a:solidFill>
                <a:latin typeface="Times New Roman" pitchFamily="18" charset="0"/>
                <a:ea typeface="標楷體" pitchFamily="65" charset="-120"/>
              </a:rPr>
              <a:t>對話</a:t>
            </a:r>
            <a:r>
              <a:rPr kumimoji="1" lang="zh-TW" altLang="en-US" sz="2400" b="0" dirty="0" smtClean="0">
                <a:solidFill>
                  <a:schemeClr val="tx1"/>
                </a:solidFill>
                <a:latin typeface="Times New Roman" pitchFamily="18" charset="0"/>
                <a:ea typeface="標楷體" pitchFamily="65" charset="-120"/>
              </a:rPr>
              <a:t>程式</a:t>
            </a:r>
            <a:r>
              <a:rPr kumimoji="1" lang="zh-TW" altLang="en-US" sz="2400" b="0" dirty="0">
                <a:solidFill>
                  <a:schemeClr val="tx1"/>
                </a:solidFill>
                <a:latin typeface="Times New Roman" pitchFamily="18" charset="0"/>
                <a:ea typeface="標楷體" pitchFamily="65" charset="-120"/>
              </a:rPr>
              <a:t>被</a:t>
            </a:r>
            <a:r>
              <a:rPr kumimoji="1" lang="zh-TW" altLang="en-US" sz="2400" b="0" dirty="0" smtClean="0">
                <a:solidFill>
                  <a:schemeClr val="tx1"/>
                </a:solidFill>
                <a:latin typeface="Times New Roman" pitchFamily="18" charset="0"/>
                <a:ea typeface="標楷體" pitchFamily="65" charset="-120"/>
              </a:rPr>
              <a:t>視為目前</a:t>
            </a:r>
            <a:r>
              <a:rPr kumimoji="1" lang="zh-TW" altLang="en-US" sz="2400" b="0" dirty="0">
                <a:solidFill>
                  <a:schemeClr val="tx1"/>
                </a:solidFill>
                <a:latin typeface="Times New Roman" pitchFamily="18" charset="0"/>
                <a:ea typeface="標楷體" pitchFamily="65" charset="-120"/>
              </a:rPr>
              <a:t>對話型聊天機器人的</a:t>
            </a:r>
            <a:r>
              <a:rPr kumimoji="1" lang="zh-TW" altLang="en-US" sz="2400" b="0" dirty="0" smtClean="0">
                <a:solidFill>
                  <a:schemeClr val="tx1"/>
                </a:solidFill>
                <a:latin typeface="Times New Roman" pitchFamily="18" charset="0"/>
                <a:ea typeface="標楷體" pitchFamily="65" charset="-120"/>
              </a:rPr>
              <a:t>始祖。</a:t>
            </a:r>
            <a:endParaRPr kumimoji="1" lang="en-US" altLang="zh-TW" sz="2400" b="0" dirty="0">
              <a:solidFill>
                <a:schemeClr val="tx1"/>
              </a:solidFill>
              <a:latin typeface="Times New Roman" pitchFamily="18" charset="0"/>
              <a:ea typeface="標楷體" pitchFamily="65" charset="-120"/>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2214" y="1885245"/>
            <a:ext cx="4968207" cy="3849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55155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179388" y="1341438"/>
            <a:ext cx="8618103" cy="5040312"/>
          </a:xfrm>
        </p:spPr>
        <p:txBody>
          <a:bodyPr/>
          <a:lstStyle/>
          <a:p>
            <a:pPr lvl="1" indent="0">
              <a:lnSpc>
                <a:spcPct val="150000"/>
              </a:lnSpc>
              <a:buNone/>
            </a:pPr>
            <a:r>
              <a:rPr kumimoji="1" lang="zh-TW" altLang="en-US" sz="2400" b="0" dirty="0" smtClean="0">
                <a:solidFill>
                  <a:schemeClr val="tx1"/>
                </a:solidFill>
                <a:latin typeface="Times New Roman" pitchFamily="18" charset="0"/>
                <a:ea typeface="標楷體" pitchFamily="65" charset="-120"/>
              </a:rPr>
              <a:t>世界上第一個通用移動機器人</a:t>
            </a:r>
            <a:r>
              <a:rPr kumimoji="1" lang="en-US" altLang="zh-TW" sz="2400" b="0" dirty="0" smtClean="0">
                <a:solidFill>
                  <a:schemeClr val="tx1"/>
                </a:solidFill>
                <a:latin typeface="Times New Roman" pitchFamily="18" charset="0"/>
                <a:ea typeface="標楷體" pitchFamily="65" charset="-120"/>
              </a:rPr>
              <a:t>SHAKEY</a:t>
            </a:r>
            <a:r>
              <a:rPr lang="zh-TW" altLang="en-US" sz="2400" dirty="0" smtClean="0"/>
              <a:t>。</a:t>
            </a:r>
            <a:endParaRPr lang="en-US" altLang="zh-TW" sz="2400" dirty="0" smtClean="0"/>
          </a:p>
          <a:p>
            <a:pPr lvl="1" indent="0">
              <a:buNone/>
            </a:pPr>
            <a:r>
              <a:rPr lang="en-US" altLang="zh-TW" sz="2400" dirty="0" smtClean="0"/>
              <a:t>DENTRAL</a:t>
            </a:r>
            <a:r>
              <a:rPr lang="zh-TW" altLang="en-US" sz="2400" dirty="0"/>
              <a:t>是由</a:t>
            </a:r>
            <a:r>
              <a:rPr lang="en-US" altLang="zh-TW" sz="2400" dirty="0" smtClean="0"/>
              <a:t>LISP</a:t>
            </a:r>
            <a:r>
              <a:rPr lang="zh-TW" altLang="en-US" sz="2400" dirty="0" smtClean="0"/>
              <a:t>語言</a:t>
            </a:r>
            <a:r>
              <a:rPr lang="zh-TW" altLang="en-US" sz="2400" dirty="0"/>
              <a:t>撰寫，利用規則</a:t>
            </a:r>
            <a:r>
              <a:rPr lang="en-US" altLang="zh-TW" sz="2400" dirty="0"/>
              <a:t>(Rule)</a:t>
            </a:r>
            <a:r>
              <a:rPr lang="zh-TW" altLang="en-US" sz="2400" dirty="0"/>
              <a:t>表示領域專家的化學分析專家系統，世界上第一個成功的專家系統。</a:t>
            </a:r>
          </a:p>
          <a:p>
            <a:pPr lvl="1" indent="0">
              <a:buNone/>
            </a:pPr>
            <a:endParaRPr lang="en-US" altLang="zh-TW" sz="2400" dirty="0"/>
          </a:p>
          <a:p>
            <a:pPr lvl="1" indent="0">
              <a:buNone/>
            </a:pPr>
            <a:endParaRPr kumimoji="1" lang="zh-TW" altLang="en-US" sz="2400" b="0" dirty="0">
              <a:solidFill>
                <a:schemeClr val="tx1"/>
              </a:solidFill>
              <a:latin typeface="Times New Roman" pitchFamily="18" charset="0"/>
              <a:ea typeface="標楷體" pitchFamily="65" charset="-120"/>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1842" y="2919413"/>
            <a:ext cx="5082469" cy="3207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886136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lang="zh-TW" altLang="en-US" sz="2400" dirty="0">
                <a:solidFill>
                  <a:srgbClr val="00B050"/>
                </a:solidFill>
              </a:rPr>
              <a:t>重生期 </a:t>
            </a:r>
            <a:endParaRPr lang="en-US" altLang="zh-TW" sz="2400" dirty="0">
              <a:solidFill>
                <a:srgbClr val="00B050"/>
              </a:solidFill>
            </a:endParaRPr>
          </a:p>
          <a:p>
            <a:pPr marL="0" indent="0">
              <a:spcAft>
                <a:spcPts val="1200"/>
              </a:spcAft>
              <a:buNone/>
            </a:pPr>
            <a:r>
              <a:rPr kumimoji="1" lang="en-US" altLang="zh-TW" sz="2400" b="0" dirty="0" smtClean="0">
                <a:solidFill>
                  <a:schemeClr val="tx1"/>
                </a:solidFill>
                <a:latin typeface="Times New Roman" pitchFamily="18" charset="0"/>
                <a:ea typeface="標楷體" pitchFamily="65" charset="-120"/>
              </a:rPr>
              <a:t>	</a:t>
            </a:r>
            <a:r>
              <a:rPr kumimoji="1" lang="en-US" altLang="zh-TW" sz="2400" b="0" dirty="0" err="1" smtClean="0">
                <a:solidFill>
                  <a:schemeClr val="tx1"/>
                </a:solidFill>
                <a:latin typeface="Times New Roman" pitchFamily="18" charset="0"/>
                <a:ea typeface="標楷體" pitchFamily="65" charset="-120"/>
              </a:rPr>
              <a:t>MYCIN</a:t>
            </a:r>
            <a:r>
              <a:rPr kumimoji="1" lang="zh-TW" altLang="en-US" sz="2400" b="0" dirty="0" smtClean="0">
                <a:solidFill>
                  <a:schemeClr val="tx1"/>
                </a:solidFill>
                <a:latin typeface="Times New Roman" pitchFamily="18" charset="0"/>
                <a:ea typeface="標楷體" pitchFamily="65" charset="-120"/>
              </a:rPr>
              <a:t>便是</a:t>
            </a:r>
            <a:r>
              <a:rPr kumimoji="1" lang="zh-TW" altLang="en-US" sz="2400" b="0" dirty="0">
                <a:solidFill>
                  <a:schemeClr val="tx1"/>
                </a:solidFill>
                <a:latin typeface="Times New Roman" pitchFamily="18" charset="0"/>
                <a:ea typeface="標楷體" pitchFamily="65" charset="-120"/>
              </a:rPr>
              <a:t>一個使用規則推論</a:t>
            </a:r>
            <a:r>
              <a:rPr kumimoji="1" lang="zh-TW" altLang="en-US" sz="2400" b="0" dirty="0" smtClean="0">
                <a:solidFill>
                  <a:schemeClr val="tx1"/>
                </a:solidFill>
                <a:latin typeface="Times New Roman" pitchFamily="18" charset="0"/>
                <a:ea typeface="標楷體" pitchFamily="65" charset="-120"/>
              </a:rPr>
              <a:t>引擎寫的</a:t>
            </a:r>
            <a:r>
              <a:rPr kumimoji="1" lang="zh-TW" altLang="en-US" sz="2400" b="0" dirty="0">
                <a:solidFill>
                  <a:schemeClr val="tx1"/>
                </a:solidFill>
                <a:latin typeface="Times New Roman" pitchFamily="18" charset="0"/>
                <a:ea typeface="標楷體" pitchFamily="65" charset="-120"/>
              </a:rPr>
              <a:t>專家</a:t>
            </a:r>
            <a:r>
              <a:rPr kumimoji="1" lang="zh-TW" altLang="en-US" sz="2400" b="0" dirty="0" smtClean="0">
                <a:solidFill>
                  <a:schemeClr val="tx1"/>
                </a:solidFill>
                <a:latin typeface="Times New Roman" pitchFamily="18" charset="0"/>
                <a:ea typeface="標楷體" pitchFamily="65" charset="-120"/>
              </a:rPr>
              <a:t>系統。模糊理論主要</a:t>
            </a:r>
            <a:r>
              <a:rPr kumimoji="1" lang="zh-TW" altLang="en-US" sz="2400" b="0" dirty="0">
                <a:solidFill>
                  <a:schemeClr val="tx1"/>
                </a:solidFill>
                <a:latin typeface="Times New Roman" pitchFamily="18" charset="0"/>
                <a:ea typeface="標楷體" pitchFamily="65" charset="-120"/>
              </a:rPr>
              <a:t>是將問題中的模糊概念以量化方式</a:t>
            </a:r>
            <a:r>
              <a:rPr kumimoji="1" lang="zh-TW" altLang="en-US" sz="2400" b="0" dirty="0" smtClean="0">
                <a:solidFill>
                  <a:schemeClr val="tx1"/>
                </a:solidFill>
                <a:latin typeface="Times New Roman" pitchFamily="18" charset="0"/>
                <a:ea typeface="標楷體" pitchFamily="65" charset="-120"/>
              </a:rPr>
              <a:t>處理。</a:t>
            </a:r>
            <a:endParaRPr kumimoji="1" lang="en-US" altLang="zh-TW" sz="2400" b="0" dirty="0" smtClean="0">
              <a:solidFill>
                <a:schemeClr val="tx1"/>
              </a:solidFill>
              <a:latin typeface="Times New Roman" pitchFamily="18" charset="0"/>
              <a:ea typeface="標楷體" pitchFamily="65" charset="-120"/>
            </a:endParaRPr>
          </a:p>
          <a:p>
            <a:pPr marL="0" indent="0" algn="l">
              <a:buNone/>
            </a:pPr>
            <a:endParaRPr kumimoji="1" lang="en-US" altLang="zh-TW" sz="2400" b="0" dirty="0" smtClean="0">
              <a:solidFill>
                <a:schemeClr val="tx1"/>
              </a:solidFill>
              <a:latin typeface="Times New Roman" pitchFamily="18" charset="0"/>
              <a:ea typeface="標楷體" pitchFamily="65" charset="-120"/>
            </a:endParaRPr>
          </a:p>
          <a:p>
            <a:pPr marL="0" indent="0" algn="l">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深度學習</a:t>
            </a:r>
            <a:r>
              <a:rPr kumimoji="1" lang="en-US" altLang="zh-TW" sz="2400" b="0" dirty="0">
                <a:solidFill>
                  <a:schemeClr val="tx1"/>
                </a:solidFill>
                <a:latin typeface="Times New Roman" pitchFamily="18" charset="0"/>
                <a:ea typeface="標楷體" pitchFamily="65" charset="-120"/>
              </a:rPr>
              <a:t>(Deep Learning</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的</a:t>
            </a:r>
            <a:endParaRPr kumimoji="1" lang="en-US" altLang="zh-TW" sz="2400" b="0" dirty="0" smtClean="0">
              <a:solidFill>
                <a:schemeClr val="tx1"/>
              </a:solidFill>
              <a:latin typeface="Times New Roman" pitchFamily="18" charset="0"/>
              <a:ea typeface="標楷體" pitchFamily="65" charset="-120"/>
            </a:endParaRPr>
          </a:p>
          <a:p>
            <a:pPr marL="0" indent="0" algn="l">
              <a:buNone/>
            </a:pPr>
            <a:r>
              <a:rPr kumimoji="1" lang="zh-TW" altLang="en-US" sz="2400" b="0" dirty="0" smtClean="0">
                <a:solidFill>
                  <a:schemeClr val="tx1"/>
                </a:solidFill>
                <a:latin typeface="Times New Roman" pitchFamily="18" charset="0"/>
                <a:ea typeface="標楷體" pitchFamily="65" charset="-120"/>
              </a:rPr>
              <a:t>概念也</a:t>
            </a:r>
            <a:r>
              <a:rPr kumimoji="1" lang="zh-TW" altLang="en-US" sz="2400" b="0" dirty="0">
                <a:solidFill>
                  <a:schemeClr val="tx1"/>
                </a:solidFill>
                <a:latin typeface="Times New Roman" pitchFamily="18" charset="0"/>
                <a:ea typeface="標楷體" pitchFamily="65" charset="-120"/>
              </a:rPr>
              <a:t>在當時被提出，進而</a:t>
            </a:r>
            <a:r>
              <a:rPr kumimoji="1" lang="zh-TW" altLang="en-US" sz="2400" b="0" dirty="0" smtClean="0">
                <a:solidFill>
                  <a:schemeClr val="tx1"/>
                </a:solidFill>
                <a:latin typeface="Times New Roman" pitchFamily="18" charset="0"/>
                <a:ea typeface="標楷體" pitchFamily="65" charset="-120"/>
              </a:rPr>
              <a:t>發展</a:t>
            </a:r>
            <a:endParaRPr kumimoji="1" lang="en-US" altLang="zh-TW" sz="2400" b="0" dirty="0" smtClean="0">
              <a:solidFill>
                <a:schemeClr val="tx1"/>
              </a:solidFill>
              <a:latin typeface="Times New Roman" pitchFamily="18" charset="0"/>
              <a:ea typeface="標楷體" pitchFamily="65" charset="-120"/>
            </a:endParaRPr>
          </a:p>
          <a:p>
            <a:pPr marL="0" indent="0" algn="l">
              <a:buNone/>
            </a:pPr>
            <a:r>
              <a:rPr kumimoji="1" lang="zh-TW" altLang="en-US" sz="2400" b="0" dirty="0" smtClean="0">
                <a:solidFill>
                  <a:schemeClr val="tx1"/>
                </a:solidFill>
                <a:latin typeface="Times New Roman" pitchFamily="18" charset="0"/>
                <a:ea typeface="標楷體" pitchFamily="65" charset="-120"/>
              </a:rPr>
              <a:t>出反向傳播學習</a:t>
            </a:r>
            <a:r>
              <a:rPr kumimoji="1" lang="en-US" altLang="zh-TW" sz="2400" b="0" dirty="0">
                <a:solidFill>
                  <a:schemeClr val="tx1"/>
                </a:solidFill>
                <a:latin typeface="Times New Roman" pitchFamily="18" charset="0"/>
                <a:ea typeface="標楷體" pitchFamily="65" charset="-120"/>
              </a:rPr>
              <a:t>(</a:t>
            </a:r>
            <a:r>
              <a:rPr kumimoji="1" lang="en-US" altLang="zh-TW" sz="2400" b="0" dirty="0" smtClean="0">
                <a:solidFill>
                  <a:schemeClr val="tx1"/>
                </a:solidFill>
                <a:latin typeface="Times New Roman" pitchFamily="18" charset="0"/>
                <a:ea typeface="標楷體" pitchFamily="65" charset="-120"/>
              </a:rPr>
              <a:t>Backpropagation</a:t>
            </a:r>
            <a:r>
              <a:rPr kumimoji="1" lang="zh-TW" altLang="en-US" sz="2400" b="0" dirty="0" smtClean="0">
                <a:solidFill>
                  <a:schemeClr val="tx1"/>
                </a:solidFill>
                <a:latin typeface="Times New Roman" pitchFamily="18" charset="0"/>
                <a:ea typeface="標楷體" pitchFamily="65" charset="-120"/>
              </a:rPr>
              <a:t> </a:t>
            </a:r>
            <a:endParaRPr kumimoji="1" lang="en-US" altLang="zh-TW" sz="2400" b="0" dirty="0" smtClean="0">
              <a:solidFill>
                <a:schemeClr val="tx1"/>
              </a:solidFill>
              <a:latin typeface="Times New Roman" pitchFamily="18" charset="0"/>
              <a:ea typeface="標楷體" pitchFamily="65" charset="-120"/>
            </a:endParaRPr>
          </a:p>
          <a:p>
            <a:pPr marL="0" indent="0" algn="l">
              <a:buNone/>
            </a:pPr>
            <a:r>
              <a:rPr kumimoji="1" lang="en-US" altLang="zh-TW" sz="2400" b="0" dirty="0" smtClean="0">
                <a:solidFill>
                  <a:schemeClr val="tx1"/>
                </a:solidFill>
                <a:latin typeface="Times New Roman" pitchFamily="18" charset="0"/>
                <a:ea typeface="標楷體" pitchFamily="65" charset="-120"/>
              </a:rPr>
              <a:t>Learning)</a:t>
            </a:r>
            <a:r>
              <a:rPr kumimoji="1" lang="zh-TW" altLang="en-US" sz="2400" b="0" dirty="0" smtClean="0">
                <a:solidFill>
                  <a:schemeClr val="tx1"/>
                </a:solidFill>
                <a:latin typeface="Times New Roman" pitchFamily="18" charset="0"/>
                <a:ea typeface="標楷體" pitchFamily="65" charset="-120"/>
              </a:rPr>
              <a:t>技術</a:t>
            </a:r>
            <a:r>
              <a:rPr kumimoji="1" lang="zh-TW" altLang="en-US" sz="2400" b="0" dirty="0">
                <a:solidFill>
                  <a:schemeClr val="tx1"/>
                </a:solidFill>
                <a:latin typeface="Times New Roman" pitchFamily="18" charset="0"/>
                <a:ea typeface="標楷體" pitchFamily="65" charset="-120"/>
              </a:rPr>
              <a:t>，這個技術也</a:t>
            </a:r>
            <a:r>
              <a:rPr kumimoji="1" lang="zh-TW" altLang="en-US" sz="2400" b="0" dirty="0" smtClean="0">
                <a:solidFill>
                  <a:schemeClr val="tx1"/>
                </a:solidFill>
                <a:latin typeface="Times New Roman" pitchFamily="18" charset="0"/>
                <a:ea typeface="標楷體" pitchFamily="65" charset="-120"/>
              </a:rPr>
              <a:t>衍生</a:t>
            </a:r>
            <a:endParaRPr kumimoji="1" lang="en-US" altLang="zh-TW" sz="2400" b="0" dirty="0" smtClean="0">
              <a:solidFill>
                <a:schemeClr val="tx1"/>
              </a:solidFill>
              <a:latin typeface="Times New Roman" pitchFamily="18" charset="0"/>
              <a:ea typeface="標楷體" pitchFamily="65" charset="-120"/>
            </a:endParaRPr>
          </a:p>
          <a:p>
            <a:pPr marL="0" indent="0" algn="l">
              <a:buNone/>
            </a:pPr>
            <a:r>
              <a:rPr kumimoji="1" lang="zh-TW" altLang="en-US" sz="2400" b="0" dirty="0" smtClean="0">
                <a:solidFill>
                  <a:schemeClr val="tx1"/>
                </a:solidFill>
                <a:latin typeface="Times New Roman" pitchFamily="18" charset="0"/>
                <a:ea typeface="標楷體" pitchFamily="65" charset="-120"/>
              </a:rPr>
              <a:t>出</a:t>
            </a:r>
            <a:r>
              <a:rPr kumimoji="1" lang="zh-TW" altLang="en-US" sz="2400" b="0" dirty="0">
                <a:solidFill>
                  <a:schemeClr val="tx1"/>
                </a:solidFill>
                <a:latin typeface="Times New Roman" pitchFamily="18" charset="0"/>
                <a:ea typeface="標楷體" pitchFamily="65" charset="-120"/>
              </a:rPr>
              <a:t>目前</a:t>
            </a:r>
            <a:r>
              <a:rPr kumimoji="1" lang="zh-TW" altLang="en-US" sz="2400" b="0" dirty="0" smtClean="0">
                <a:solidFill>
                  <a:schemeClr val="tx1"/>
                </a:solidFill>
                <a:latin typeface="Times New Roman" pitchFamily="18" charset="0"/>
                <a:ea typeface="標楷體" pitchFamily="65" charset="-120"/>
              </a:rPr>
              <a:t>被廣泛應用</a:t>
            </a:r>
            <a:r>
              <a:rPr kumimoji="1" lang="zh-TW" altLang="en-US" sz="2400" b="0" dirty="0">
                <a:solidFill>
                  <a:schemeClr val="tx1"/>
                </a:solidFill>
                <a:latin typeface="Times New Roman" pitchFamily="18" charset="0"/>
                <a:ea typeface="標楷體" pitchFamily="65" charset="-120"/>
              </a:rPr>
              <a:t>的卷積神經</a:t>
            </a:r>
            <a:r>
              <a:rPr kumimoji="1" lang="zh-TW" altLang="en-US" sz="2400" b="0" dirty="0" smtClean="0">
                <a:solidFill>
                  <a:schemeClr val="tx1"/>
                </a:solidFill>
                <a:latin typeface="Times New Roman" pitchFamily="18" charset="0"/>
                <a:ea typeface="標楷體" pitchFamily="65" charset="-120"/>
              </a:rPr>
              <a:t>網路</a:t>
            </a:r>
            <a:endParaRPr kumimoji="1" lang="en-US" altLang="zh-TW" sz="2400" b="0" dirty="0" smtClean="0">
              <a:solidFill>
                <a:schemeClr val="tx1"/>
              </a:solidFill>
              <a:latin typeface="Times New Roman" pitchFamily="18" charset="0"/>
              <a:ea typeface="標楷體" pitchFamily="65" charset="-120"/>
            </a:endParaRPr>
          </a:p>
          <a:p>
            <a:pPr marL="0" indent="0" algn="l">
              <a:buNone/>
            </a:pPr>
            <a:r>
              <a:rPr kumimoji="1" lang="en-US" altLang="zh-TW" sz="2400" b="0" dirty="0" smtClean="0">
                <a:solidFill>
                  <a:schemeClr val="tx1"/>
                </a:solidFill>
                <a:latin typeface="Times New Roman" pitchFamily="18" charset="0"/>
                <a:ea typeface="標楷體" pitchFamily="65" charset="-120"/>
              </a:rPr>
              <a:t>(Convolutional</a:t>
            </a:r>
            <a:r>
              <a:rPr kumimoji="1" lang="zh-TW" altLang="en-US" sz="2400" b="0" dirty="0" smtClean="0">
                <a:solidFill>
                  <a:schemeClr val="tx1"/>
                </a:solidFill>
                <a:latin typeface="Times New Roman" pitchFamily="18" charset="0"/>
                <a:ea typeface="標楷體" pitchFamily="65" charset="-120"/>
              </a:rPr>
              <a:t> </a:t>
            </a:r>
            <a:r>
              <a:rPr kumimoji="1" lang="en-US" altLang="zh-TW" sz="2400" b="0" dirty="0">
                <a:solidFill>
                  <a:schemeClr val="tx1"/>
                </a:solidFill>
                <a:latin typeface="Times New Roman" pitchFamily="18" charset="0"/>
                <a:ea typeface="標楷體" pitchFamily="65" charset="-120"/>
              </a:rPr>
              <a:t>Neural Network</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a:p>
            <a:pPr marL="0" indent="0" algn="l">
              <a:buNone/>
            </a:pPr>
            <a:r>
              <a:rPr kumimoji="1" lang="en-US" altLang="zh-TW" sz="2400" b="0" dirty="0" smtClean="0">
                <a:solidFill>
                  <a:schemeClr val="tx1"/>
                </a:solidFill>
                <a:latin typeface="Times New Roman" pitchFamily="18" charset="0"/>
                <a:ea typeface="標楷體" pitchFamily="65" charset="-120"/>
              </a:rPr>
              <a:t>CNN</a:t>
            </a:r>
            <a:r>
              <a:rPr kumimoji="1" lang="en-US" altLang="zh-TW" sz="2400" b="0" dirty="0">
                <a:solidFill>
                  <a:schemeClr val="tx1"/>
                </a:solidFill>
                <a:latin typeface="Times New Roman" pitchFamily="18" charset="0"/>
                <a:ea typeface="標楷體" pitchFamily="65" charset="-120"/>
              </a:rPr>
              <a:t>)</a:t>
            </a:r>
            <a:r>
              <a:rPr kumimoji="1" lang="zh-TW" altLang="en-US" sz="2400" b="0" dirty="0">
                <a:solidFill>
                  <a:schemeClr val="tx1"/>
                </a:solidFill>
                <a:latin typeface="Times New Roman" pitchFamily="18" charset="0"/>
                <a:ea typeface="標楷體" pitchFamily="65" charset="-120"/>
              </a:rPr>
              <a:t>。</a:t>
            </a:r>
            <a:endParaRPr kumimoji="1" lang="en-US" altLang="zh-TW" sz="2400" b="0" dirty="0">
              <a:solidFill>
                <a:schemeClr val="tx1"/>
              </a:solidFill>
              <a:latin typeface="Times New Roman" pitchFamily="18" charset="0"/>
              <a:ea typeface="標楷體" pitchFamily="65" charset="-120"/>
            </a:endParaRPr>
          </a:p>
          <a:p>
            <a:endParaRPr kumimoji="1" lang="zh-TW" altLang="en-US" sz="2400" b="0" dirty="0">
              <a:solidFill>
                <a:schemeClr val="tx1"/>
              </a:solidFill>
              <a:latin typeface="Times New Roman" pitchFamily="18" charset="0"/>
              <a:ea typeface="標楷體" pitchFamily="65" charset="-120"/>
            </a:endParaRPr>
          </a:p>
          <a:p>
            <a:pPr marL="0" indent="0">
              <a:buNone/>
            </a:pPr>
            <a:endParaRPr lang="zh-TW" alt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3931" y="2753079"/>
            <a:ext cx="3450504" cy="3060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140979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178904" y="1341438"/>
            <a:ext cx="8276328" cy="5040312"/>
          </a:xfrm>
        </p:spPr>
        <p:txBody>
          <a:bodyPr/>
          <a:lstStyle/>
          <a:p>
            <a:pPr marL="0" indent="0">
              <a:buNone/>
            </a:pPr>
            <a:r>
              <a:rPr lang="zh-TW" altLang="en-US" sz="2400" dirty="0">
                <a:solidFill>
                  <a:srgbClr val="00B050"/>
                </a:solidFill>
              </a:rPr>
              <a:t>進化期 </a:t>
            </a:r>
            <a:endParaRPr lang="en-US" altLang="zh-TW" sz="2400" dirty="0" smtClean="0">
              <a:solidFill>
                <a:srgbClr val="00B050"/>
              </a:solidFill>
            </a:endParaRPr>
          </a:p>
          <a:p>
            <a:pPr marL="0" indent="0">
              <a:buNone/>
            </a:pPr>
            <a:r>
              <a:rPr kumimoji="1" lang="en-US" altLang="zh-TW" sz="2400" b="0" dirty="0" smtClean="0">
                <a:solidFill>
                  <a:schemeClr val="tx1"/>
                </a:solidFill>
                <a:latin typeface="Times New Roman" pitchFamily="18" charset="0"/>
                <a:ea typeface="標楷體" pitchFamily="65" charset="-120"/>
              </a:rPr>
              <a:t>	1997</a:t>
            </a:r>
            <a:r>
              <a:rPr kumimoji="1" lang="zh-TW" altLang="en-US" sz="2400" b="0" dirty="0" smtClean="0">
                <a:solidFill>
                  <a:schemeClr val="tx1"/>
                </a:solidFill>
                <a:latin typeface="Times New Roman" pitchFamily="18" charset="0"/>
                <a:ea typeface="標楷體" pitchFamily="65" charset="-120"/>
              </a:rPr>
              <a:t>年</a:t>
            </a:r>
            <a:r>
              <a:rPr kumimoji="1" lang="en-US" altLang="zh-TW" sz="2400" b="0" dirty="0" smtClean="0">
                <a:solidFill>
                  <a:schemeClr val="tx1"/>
                </a:solidFill>
                <a:latin typeface="Times New Roman" pitchFamily="18" charset="0"/>
                <a:ea typeface="標楷體" pitchFamily="65" charset="-120"/>
              </a:rPr>
              <a:t>IBM</a:t>
            </a:r>
            <a:r>
              <a:rPr kumimoji="1" lang="zh-TW" altLang="en-US" sz="2400" b="0" dirty="0" smtClean="0">
                <a:solidFill>
                  <a:schemeClr val="tx1"/>
                </a:solidFill>
                <a:latin typeface="Times New Roman" pitchFamily="18" charset="0"/>
                <a:ea typeface="標楷體" pitchFamily="65" charset="-120"/>
              </a:rPr>
              <a:t>發展</a:t>
            </a:r>
            <a:r>
              <a:rPr kumimoji="1" lang="zh-TW" altLang="en-US" sz="2400" b="0" dirty="0">
                <a:solidFill>
                  <a:schemeClr val="tx1"/>
                </a:solidFill>
                <a:latin typeface="Times New Roman" pitchFamily="18" charset="0"/>
                <a:ea typeface="標楷體" pitchFamily="65" charset="-120"/>
              </a:rPr>
              <a:t>一個超級電腦「深藍」</a:t>
            </a:r>
            <a:r>
              <a:rPr kumimoji="1" lang="en-US" altLang="zh-TW" sz="2400" b="0" dirty="0">
                <a:solidFill>
                  <a:schemeClr val="tx1"/>
                </a:solidFill>
                <a:latin typeface="Times New Roman" pitchFamily="18" charset="0"/>
                <a:ea typeface="標楷體" pitchFamily="65" charset="-120"/>
              </a:rPr>
              <a:t>(Deep </a:t>
            </a:r>
            <a:r>
              <a:rPr kumimoji="1" lang="en-US" altLang="zh-TW" sz="2400" b="0" dirty="0" smtClean="0">
                <a:solidFill>
                  <a:schemeClr val="tx1"/>
                </a:solidFill>
                <a:latin typeface="Times New Roman" pitchFamily="18" charset="0"/>
                <a:ea typeface="標楷體" pitchFamily="65" charset="-120"/>
              </a:rPr>
              <a:t>Blue)</a:t>
            </a:r>
            <a:r>
              <a:rPr kumimoji="1" lang="zh-TW" altLang="en-US" sz="2400" b="0" dirty="0" smtClean="0">
                <a:solidFill>
                  <a:schemeClr val="tx1"/>
                </a:solidFill>
                <a:latin typeface="Times New Roman" pitchFamily="18" charset="0"/>
                <a:ea typeface="標楷體" pitchFamily="65" charset="-120"/>
              </a:rPr>
              <a:t>，打敗</a:t>
            </a:r>
            <a:r>
              <a:rPr kumimoji="1" lang="zh-TW" altLang="en-US" sz="2400" b="0" dirty="0">
                <a:solidFill>
                  <a:schemeClr val="tx1"/>
                </a:solidFill>
                <a:latin typeface="Times New Roman" pitchFamily="18" charset="0"/>
                <a:ea typeface="標楷體" pitchFamily="65" charset="-120"/>
              </a:rPr>
              <a:t>當時</a:t>
            </a:r>
            <a:r>
              <a:rPr kumimoji="1" lang="zh-TW" altLang="en-US" sz="2400" b="0" dirty="0" smtClean="0">
                <a:solidFill>
                  <a:schemeClr val="tx1"/>
                </a:solidFill>
                <a:latin typeface="Times New Roman" pitchFamily="18" charset="0"/>
                <a:ea typeface="標楷體" pitchFamily="65" charset="-120"/>
              </a:rPr>
              <a:t>世界西洋棋</a:t>
            </a:r>
            <a:r>
              <a:rPr kumimoji="1" lang="zh-TW" altLang="en-US" sz="2400" b="0" dirty="0">
                <a:solidFill>
                  <a:schemeClr val="tx1"/>
                </a:solidFill>
                <a:latin typeface="Times New Roman" pitchFamily="18" charset="0"/>
                <a:ea typeface="標楷體" pitchFamily="65" charset="-120"/>
              </a:rPr>
              <a:t>棋王加里．卡斯帕洛夫</a:t>
            </a:r>
            <a:r>
              <a:rPr kumimoji="1" lang="en-US" altLang="zh-TW" sz="2400" b="0" dirty="0">
                <a:solidFill>
                  <a:schemeClr val="tx1"/>
                </a:solidFill>
                <a:latin typeface="Times New Roman" pitchFamily="18" charset="0"/>
                <a:ea typeface="標楷體" pitchFamily="65" charset="-120"/>
              </a:rPr>
              <a:t>(Garry </a:t>
            </a:r>
            <a:r>
              <a:rPr kumimoji="1" lang="en-US" altLang="zh-TW" sz="2400" b="0" dirty="0" smtClean="0">
                <a:solidFill>
                  <a:schemeClr val="tx1"/>
                </a:solidFill>
                <a:latin typeface="Times New Roman" pitchFamily="18" charset="0"/>
                <a:ea typeface="標楷體" pitchFamily="65" charset="-120"/>
              </a:rPr>
              <a:t>Kasparov)</a:t>
            </a:r>
            <a:r>
              <a:rPr kumimoji="1" lang="zh-TW" altLang="en-US" sz="2400" b="0" dirty="0" smtClean="0">
                <a:solidFill>
                  <a:schemeClr val="tx1"/>
                </a:solidFill>
                <a:latin typeface="Times New Roman" pitchFamily="18" charset="0"/>
                <a:ea typeface="標楷體" pitchFamily="65" charset="-120"/>
              </a:rPr>
              <a:t>。</a:t>
            </a:r>
            <a:endParaRPr kumimoji="1" lang="zh-TW" altLang="en-US" sz="2400" b="0" dirty="0">
              <a:solidFill>
                <a:schemeClr val="tx1"/>
              </a:solidFill>
              <a:latin typeface="Times New Roman" pitchFamily="18" charset="0"/>
              <a:ea typeface="標楷體" pitchFamily="65" charset="-120"/>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405" y="2564166"/>
            <a:ext cx="7112706" cy="3799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83522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178904" y="1318160"/>
            <a:ext cx="8311954" cy="5063589"/>
          </a:xfrm>
        </p:spPr>
        <p:txBody>
          <a:bodyPr/>
          <a:lstStyle/>
          <a:p>
            <a:pPr marL="0" indent="0">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超級電腦</a:t>
            </a:r>
            <a:r>
              <a:rPr kumimoji="1" lang="zh-TW" altLang="en-US" sz="2400" b="0" dirty="0">
                <a:solidFill>
                  <a:schemeClr val="tx1"/>
                </a:solidFill>
                <a:latin typeface="Times New Roman" pitchFamily="18" charset="0"/>
                <a:ea typeface="標楷體" pitchFamily="65" charset="-120"/>
              </a:rPr>
              <a:t>「華生」</a:t>
            </a:r>
            <a:r>
              <a:rPr kumimoji="1" lang="zh-TW" altLang="en-US" sz="2400" b="0" dirty="0" smtClean="0">
                <a:solidFill>
                  <a:schemeClr val="tx1"/>
                </a:solidFill>
                <a:latin typeface="Times New Roman" pitchFamily="18" charset="0"/>
                <a:ea typeface="標楷體" pitchFamily="65" charset="-120"/>
              </a:rPr>
              <a:t>，參加</a:t>
            </a:r>
            <a:r>
              <a:rPr kumimoji="1" lang="zh-TW" altLang="en-US" sz="2400" b="0" dirty="0">
                <a:solidFill>
                  <a:schemeClr val="tx1"/>
                </a:solidFill>
                <a:latin typeface="Times New Roman" pitchFamily="18" charset="0"/>
                <a:ea typeface="標楷體" pitchFamily="65" charset="-120"/>
              </a:rPr>
              <a:t>益智問答節目「</a:t>
            </a:r>
            <a:r>
              <a:rPr kumimoji="1" lang="en-US" altLang="zh-TW" sz="2400" b="0" dirty="0">
                <a:solidFill>
                  <a:schemeClr val="tx1"/>
                </a:solidFill>
                <a:latin typeface="Times New Roman" pitchFamily="18" charset="0"/>
                <a:ea typeface="標楷體" pitchFamily="65" charset="-120"/>
              </a:rPr>
              <a:t>Jeopardy!</a:t>
            </a:r>
            <a:r>
              <a:rPr kumimoji="1" lang="zh-TW" altLang="en-US" sz="2400" b="0" dirty="0">
                <a:solidFill>
                  <a:schemeClr val="tx1"/>
                </a:solidFill>
                <a:latin typeface="Times New Roman" pitchFamily="18" charset="0"/>
                <a:ea typeface="標楷體" pitchFamily="65" charset="-120"/>
              </a:rPr>
              <a:t>」與人類進行問題搶</a:t>
            </a:r>
            <a:r>
              <a:rPr kumimoji="1" lang="zh-TW" altLang="en-US" sz="2400" b="0" dirty="0" smtClean="0">
                <a:solidFill>
                  <a:schemeClr val="tx1"/>
                </a:solidFill>
                <a:latin typeface="Times New Roman" pitchFamily="18" charset="0"/>
                <a:ea typeface="標楷體" pitchFamily="65" charset="-120"/>
              </a:rPr>
              <a:t>答。</a:t>
            </a:r>
            <a:endParaRPr kumimoji="1" lang="en-US" altLang="zh-TW" sz="2400" b="0" dirty="0" smtClean="0">
              <a:solidFill>
                <a:schemeClr val="tx1"/>
              </a:solidFill>
              <a:latin typeface="Times New Roman" pitchFamily="18" charset="0"/>
              <a:ea typeface="標楷體" pitchFamily="65" charset="-120"/>
            </a:endParaRPr>
          </a:p>
          <a:p>
            <a:pPr marL="0" indent="0">
              <a:buNone/>
            </a:pPr>
            <a:r>
              <a:rPr kumimoji="1" lang="en-US" altLang="zh-TW" sz="2400" b="0" dirty="0" smtClean="0">
                <a:solidFill>
                  <a:schemeClr val="tx1"/>
                </a:solidFill>
                <a:latin typeface="Times New Roman" pitchFamily="18" charset="0"/>
                <a:ea typeface="標楷體" pitchFamily="65" charset="-120"/>
              </a:rPr>
              <a:t>	Apple</a:t>
            </a:r>
            <a:r>
              <a:rPr kumimoji="1" lang="zh-TW" altLang="en-US" sz="2400" b="0" dirty="0" smtClean="0">
                <a:solidFill>
                  <a:schemeClr val="tx1"/>
                </a:solidFill>
                <a:latin typeface="Times New Roman" pitchFamily="18" charset="0"/>
                <a:ea typeface="標楷體" pitchFamily="65" charset="-120"/>
              </a:rPr>
              <a:t>公司</a:t>
            </a:r>
            <a:r>
              <a:rPr kumimoji="1" lang="zh-TW" altLang="en-US" sz="2400" b="0" dirty="0">
                <a:solidFill>
                  <a:schemeClr val="tx1"/>
                </a:solidFill>
                <a:latin typeface="Times New Roman" pitchFamily="18" charset="0"/>
                <a:ea typeface="標楷體" pitchFamily="65" charset="-120"/>
              </a:rPr>
              <a:t>也開始將</a:t>
            </a:r>
            <a:r>
              <a:rPr kumimoji="1" lang="en-US" altLang="zh-TW" sz="2400" b="0" dirty="0" smtClean="0">
                <a:solidFill>
                  <a:schemeClr val="tx1"/>
                </a:solidFill>
                <a:latin typeface="Times New Roman" pitchFamily="18" charset="0"/>
                <a:ea typeface="標楷體" pitchFamily="65" charset="-120"/>
              </a:rPr>
              <a:t>Siri</a:t>
            </a:r>
            <a:r>
              <a:rPr kumimoji="1" lang="zh-TW" altLang="en-US" sz="2400" b="0" dirty="0" smtClean="0">
                <a:solidFill>
                  <a:schemeClr val="tx1"/>
                </a:solidFill>
                <a:latin typeface="Times New Roman" pitchFamily="18" charset="0"/>
                <a:ea typeface="標楷體" pitchFamily="65" charset="-120"/>
              </a:rPr>
              <a:t>語音</a:t>
            </a:r>
            <a:r>
              <a:rPr kumimoji="1" lang="zh-TW" altLang="en-US" sz="2400" b="0" dirty="0">
                <a:solidFill>
                  <a:schemeClr val="tx1"/>
                </a:solidFill>
                <a:latin typeface="Times New Roman" pitchFamily="18" charset="0"/>
                <a:ea typeface="標楷體" pitchFamily="65" charset="-120"/>
              </a:rPr>
              <a:t>助理軟體搭載在智慧型手機內，</a:t>
            </a:r>
            <a:r>
              <a:rPr kumimoji="1" lang="zh-TW" altLang="en-US" sz="2400" b="0" dirty="0" smtClean="0">
                <a:solidFill>
                  <a:schemeClr val="tx1"/>
                </a:solidFill>
                <a:latin typeface="Times New Roman" pitchFamily="18" charset="0"/>
                <a:ea typeface="標楷體" pitchFamily="65" charset="-120"/>
              </a:rPr>
              <a:t>其中</a:t>
            </a:r>
            <a:r>
              <a:rPr kumimoji="1" lang="zh-TW" altLang="en-US" sz="2400" b="0" dirty="0">
                <a:solidFill>
                  <a:schemeClr val="tx1"/>
                </a:solidFill>
                <a:latin typeface="Times New Roman" pitchFamily="18" charset="0"/>
                <a:ea typeface="標楷體" pitchFamily="65" charset="-120"/>
              </a:rPr>
              <a:t>第一款發售的是</a:t>
            </a:r>
            <a:r>
              <a:rPr kumimoji="1" lang="en-US" altLang="zh-TW" sz="2400" b="0" dirty="0">
                <a:solidFill>
                  <a:schemeClr val="tx1"/>
                </a:solidFill>
                <a:latin typeface="Times New Roman" pitchFamily="18" charset="0"/>
                <a:ea typeface="標楷體" pitchFamily="65" charset="-120"/>
              </a:rPr>
              <a:t>iPhone </a:t>
            </a:r>
            <a:r>
              <a:rPr kumimoji="1" lang="en-US" altLang="zh-TW" sz="2400" b="0" dirty="0" smtClean="0">
                <a:solidFill>
                  <a:schemeClr val="tx1"/>
                </a:solidFill>
                <a:latin typeface="Times New Roman" pitchFamily="18" charset="0"/>
                <a:ea typeface="標楷體" pitchFamily="65" charset="-120"/>
              </a:rPr>
              <a:t>4s</a:t>
            </a:r>
            <a:r>
              <a:rPr kumimoji="1" lang="zh-TW" altLang="en-US" sz="2400" b="0" dirty="0" smtClean="0">
                <a:solidFill>
                  <a:schemeClr val="tx1"/>
                </a:solidFill>
                <a:latin typeface="Times New Roman" pitchFamily="18" charset="0"/>
                <a:ea typeface="標楷體" pitchFamily="65" charset="-120"/>
              </a:rPr>
              <a:t>。當時</a:t>
            </a:r>
            <a:r>
              <a:rPr kumimoji="1" lang="en-US" altLang="zh-TW" sz="2400" b="0" dirty="0" smtClean="0">
                <a:solidFill>
                  <a:schemeClr val="tx1"/>
                </a:solidFill>
                <a:latin typeface="Times New Roman" pitchFamily="18" charset="0"/>
                <a:ea typeface="標楷體" pitchFamily="65" charset="-120"/>
              </a:rPr>
              <a:t>Siri</a:t>
            </a:r>
            <a:r>
              <a:rPr kumimoji="1" lang="zh-TW" altLang="en-US" sz="2400" b="0" dirty="0">
                <a:solidFill>
                  <a:schemeClr val="tx1"/>
                </a:solidFill>
                <a:latin typeface="Times New Roman" pitchFamily="18" charset="0"/>
                <a:ea typeface="標楷體" pitchFamily="65" charset="-120"/>
              </a:rPr>
              <a:t>與人們交談的回應較單調，只有幾種答案，不過現在的</a:t>
            </a:r>
            <a:r>
              <a:rPr kumimoji="1" lang="en-US" altLang="zh-TW" sz="2400" b="0" dirty="0">
                <a:solidFill>
                  <a:schemeClr val="tx1"/>
                </a:solidFill>
                <a:latin typeface="Times New Roman" pitchFamily="18" charset="0"/>
                <a:ea typeface="標楷體" pitchFamily="65" charset="-120"/>
              </a:rPr>
              <a:t>Siri</a:t>
            </a:r>
            <a:r>
              <a:rPr kumimoji="1" lang="zh-TW" altLang="en-US" sz="2400" b="0" dirty="0">
                <a:solidFill>
                  <a:schemeClr val="tx1"/>
                </a:solidFill>
                <a:latin typeface="Times New Roman" pitchFamily="18" charset="0"/>
                <a:ea typeface="標楷體" pitchFamily="65" charset="-120"/>
              </a:rPr>
              <a:t>已經更能理解人們的問題，並給予適當的回答</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p:txBody>
      </p:sp>
      <p:grpSp>
        <p:nvGrpSpPr>
          <p:cNvPr id="10" name="群組 9"/>
          <p:cNvGrpSpPr/>
          <p:nvPr/>
        </p:nvGrpSpPr>
        <p:grpSpPr>
          <a:xfrm>
            <a:off x="5387009" y="3443080"/>
            <a:ext cx="2776328" cy="1198494"/>
            <a:chOff x="5387009" y="3443080"/>
            <a:chExt cx="2776328" cy="1198494"/>
          </a:xfrm>
        </p:grpSpPr>
        <p:pic>
          <p:nvPicPr>
            <p:cNvPr id="5" name="Picture 2">
              <a:hlinkClick r:id="rId2"/>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316" b="59213"/>
            <a:stretch/>
          </p:blipFill>
          <p:spPr bwMode="auto">
            <a:xfrm>
              <a:off x="5387009" y="3443080"/>
              <a:ext cx="2776328" cy="1198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05342" y="3995067"/>
              <a:ext cx="504000" cy="504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群組 10"/>
          <p:cNvGrpSpPr/>
          <p:nvPr/>
        </p:nvGrpSpPr>
        <p:grpSpPr>
          <a:xfrm>
            <a:off x="5387009" y="4790660"/>
            <a:ext cx="2776328" cy="1202635"/>
            <a:chOff x="5387009" y="4790660"/>
            <a:chExt cx="2776328" cy="1202635"/>
          </a:xfrm>
        </p:grpSpPr>
        <p:pic>
          <p:nvPicPr>
            <p:cNvPr id="6" name="Picture 2">
              <a:hlinkClick r:id="rId5"/>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316" t="40787" b="18285"/>
            <a:stretch/>
          </p:blipFill>
          <p:spPr bwMode="auto">
            <a:xfrm>
              <a:off x="5387009" y="4790660"/>
              <a:ext cx="2776328" cy="12026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C:\Users\chwa\Desktop\video.png">
              <a:hlinkClick r:id="rId5"/>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05342" y="5305707"/>
              <a:ext cx="504000" cy="504000"/>
            </a:xfrm>
            <a:prstGeom prst="rect">
              <a:avLst/>
            </a:prstGeom>
            <a:noFill/>
            <a:extLst>
              <a:ext uri="{909E8E84-426E-40DD-AFC4-6F175D3DCCD1}">
                <a14:hiddenFill xmlns:a14="http://schemas.microsoft.com/office/drawing/2010/main">
                  <a:solidFill>
                    <a:srgbClr val="FFFFFF"/>
                  </a:solidFill>
                </a14:hiddenFill>
              </a:ext>
            </a:extLst>
          </p:spPr>
        </p:pic>
      </p:grpSp>
      <p:pic>
        <p:nvPicPr>
          <p:cNvPr id="1126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8875" y="3586911"/>
            <a:ext cx="3633435" cy="2406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8875" y="5981975"/>
            <a:ext cx="5819775"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504482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168964" y="1318160"/>
            <a:ext cx="8321893" cy="5063589"/>
          </a:xfrm>
        </p:spPr>
        <p:txBody>
          <a:bodyPr/>
          <a:lstStyle/>
          <a:p>
            <a:pPr marL="0" indent="0">
              <a:buNone/>
            </a:pPr>
            <a:r>
              <a:rPr kumimoji="1" lang="en-US" altLang="zh-TW" sz="2400" b="0" dirty="0" smtClean="0">
                <a:solidFill>
                  <a:schemeClr val="tx1"/>
                </a:solidFill>
                <a:latin typeface="Times New Roman" pitchFamily="18" charset="0"/>
                <a:ea typeface="標楷體" pitchFamily="65" charset="-120"/>
              </a:rPr>
              <a:t>	2012</a:t>
            </a:r>
            <a:r>
              <a:rPr kumimoji="1" lang="zh-TW" altLang="en-US" sz="2400" b="0" dirty="0">
                <a:solidFill>
                  <a:schemeClr val="tx1"/>
                </a:solidFill>
                <a:latin typeface="Times New Roman" pitchFamily="18" charset="0"/>
                <a:ea typeface="標楷體" pitchFamily="65" charset="-120"/>
              </a:rPr>
              <a:t>年國際電腦視覺辨識競賽</a:t>
            </a:r>
            <a:r>
              <a:rPr kumimoji="1" lang="en-US" altLang="zh-TW" sz="2400" b="0" dirty="0">
                <a:solidFill>
                  <a:schemeClr val="tx1"/>
                </a:solidFill>
                <a:latin typeface="Times New Roman" pitchFamily="18" charset="0"/>
                <a:ea typeface="標楷體" pitchFamily="65" charset="-120"/>
              </a:rPr>
              <a:t>(ILSVRC</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獲勝</a:t>
            </a:r>
            <a:r>
              <a:rPr kumimoji="1" lang="zh-TW" altLang="en-US" sz="2400" b="0" dirty="0">
                <a:solidFill>
                  <a:schemeClr val="tx1"/>
                </a:solidFill>
                <a:latin typeface="Times New Roman" pitchFamily="18" charset="0"/>
                <a:ea typeface="標楷體" pitchFamily="65" charset="-120"/>
              </a:rPr>
              <a:t>者</a:t>
            </a:r>
            <a:r>
              <a:rPr kumimoji="1" lang="en-US" altLang="zh-TW" sz="2400" b="0" dirty="0">
                <a:solidFill>
                  <a:schemeClr val="tx1"/>
                </a:solidFill>
                <a:latin typeface="Times New Roman" pitchFamily="18" charset="0"/>
                <a:ea typeface="標楷體" pitchFamily="65" charset="-120"/>
              </a:rPr>
              <a:t>Alex </a:t>
            </a:r>
            <a:r>
              <a:rPr kumimoji="1" lang="en-US" altLang="zh-TW" sz="2400" b="0" dirty="0" err="1" smtClean="0">
                <a:solidFill>
                  <a:schemeClr val="tx1"/>
                </a:solidFill>
                <a:latin typeface="Times New Roman" pitchFamily="18" charset="0"/>
                <a:ea typeface="標楷體" pitchFamily="65" charset="-120"/>
              </a:rPr>
              <a:t>Krizhevsky</a:t>
            </a:r>
            <a:r>
              <a:rPr kumimoji="1" lang="zh-TW" altLang="en-US" sz="2400" b="0" dirty="0" smtClean="0">
                <a:solidFill>
                  <a:schemeClr val="tx1"/>
                </a:solidFill>
                <a:latin typeface="Times New Roman" pitchFamily="18" charset="0"/>
                <a:ea typeface="標楷體" pitchFamily="65" charset="-120"/>
              </a:rPr>
              <a:t>採用深度學習架構設計</a:t>
            </a:r>
            <a:r>
              <a:rPr kumimoji="1" lang="en-US" altLang="zh-TW" sz="2400" b="0" dirty="0" err="1" smtClean="0">
                <a:solidFill>
                  <a:schemeClr val="tx1"/>
                </a:solidFill>
                <a:latin typeface="Times New Roman" pitchFamily="18" charset="0"/>
                <a:ea typeface="標楷體" pitchFamily="65" charset="-120"/>
              </a:rPr>
              <a:t>AlexNet</a:t>
            </a:r>
            <a:r>
              <a:rPr kumimoji="1" lang="zh-TW" altLang="en-US" sz="2400" b="0" dirty="0" smtClean="0">
                <a:solidFill>
                  <a:schemeClr val="tx1"/>
                </a:solidFill>
                <a:latin typeface="Times New Roman" pitchFamily="18" charset="0"/>
                <a:ea typeface="標楷體" pitchFamily="65" charset="-120"/>
              </a:rPr>
              <a:t>，跟前</a:t>
            </a:r>
            <a:r>
              <a:rPr kumimoji="1" lang="zh-TW" altLang="en-US" sz="2400" b="0" dirty="0">
                <a:solidFill>
                  <a:schemeClr val="tx1"/>
                </a:solidFill>
                <a:latin typeface="Times New Roman" pitchFamily="18" charset="0"/>
                <a:ea typeface="標楷體" pitchFamily="65" charset="-120"/>
              </a:rPr>
              <a:t>一年獲勝者使用的模型比較</a:t>
            </a:r>
            <a:r>
              <a:rPr kumimoji="1" lang="zh-TW" altLang="en-US" sz="2400" b="0" dirty="0" smtClean="0">
                <a:solidFill>
                  <a:schemeClr val="tx1"/>
                </a:solidFill>
                <a:latin typeface="Times New Roman" pitchFamily="18" charset="0"/>
                <a:ea typeface="標楷體" pitchFamily="65" charset="-120"/>
              </a:rPr>
              <a:t>，辨識</a:t>
            </a:r>
            <a:r>
              <a:rPr kumimoji="1" lang="zh-TW" altLang="en-US" sz="2400" b="0" dirty="0">
                <a:solidFill>
                  <a:schemeClr val="tx1"/>
                </a:solidFill>
                <a:latin typeface="Times New Roman" pitchFamily="18" charset="0"/>
                <a:ea typeface="標楷體" pitchFamily="65" charset="-120"/>
              </a:rPr>
              <a:t>正確率有很明顯的</a:t>
            </a:r>
            <a:r>
              <a:rPr kumimoji="1" lang="zh-TW" altLang="en-US" sz="2400" b="0" dirty="0" smtClean="0">
                <a:solidFill>
                  <a:schemeClr val="tx1"/>
                </a:solidFill>
                <a:latin typeface="Times New Roman" pitchFamily="18" charset="0"/>
                <a:ea typeface="標楷體" pitchFamily="65" charset="-120"/>
              </a:rPr>
              <a:t>改善。</a:t>
            </a:r>
            <a:endParaRPr kumimoji="1" lang="en-US" altLang="zh-TW" sz="2400" b="0" dirty="0" smtClean="0">
              <a:solidFill>
                <a:schemeClr val="tx1"/>
              </a:solidFill>
              <a:latin typeface="Times New Roman" pitchFamily="18" charset="0"/>
              <a:ea typeface="標楷體" pitchFamily="65" charset="-120"/>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0734" y="2435754"/>
            <a:ext cx="3361266" cy="4034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825044"/>
            <a:ext cx="3686175"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162401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248356" y="1341438"/>
            <a:ext cx="8195557" cy="5040312"/>
          </a:xfrm>
        </p:spPr>
        <p:txBody>
          <a:bodyPr/>
          <a:lstStyle/>
          <a:p>
            <a:pPr marL="0" indent="0">
              <a:lnSpc>
                <a:spcPct val="150000"/>
              </a:lnSpc>
              <a:buNone/>
            </a:pPr>
            <a:r>
              <a:rPr kumimoji="1" lang="en-US" altLang="zh-TW" sz="2400" b="0" dirty="0" smtClean="0">
                <a:solidFill>
                  <a:schemeClr val="tx1"/>
                </a:solidFill>
                <a:latin typeface="Times New Roman" pitchFamily="18" charset="0"/>
                <a:ea typeface="標楷體" pitchFamily="65" charset="-120"/>
              </a:rPr>
              <a:t>	</a:t>
            </a:r>
            <a:r>
              <a:rPr kumimoji="1" lang="en-US" altLang="zh-TW" sz="2400" b="0" dirty="0" err="1" smtClean="0">
                <a:solidFill>
                  <a:schemeClr val="tx1"/>
                </a:solidFill>
                <a:latin typeface="Times New Roman" pitchFamily="18" charset="0"/>
                <a:ea typeface="標楷體" pitchFamily="65" charset="-120"/>
              </a:rPr>
              <a:t>AlphaGo</a:t>
            </a:r>
            <a:r>
              <a:rPr kumimoji="1" lang="zh-TW" altLang="en-US" sz="2400" b="0" dirty="0" smtClean="0">
                <a:solidFill>
                  <a:schemeClr val="tx1"/>
                </a:solidFill>
                <a:latin typeface="Times New Roman" pitchFamily="18" charset="0"/>
                <a:ea typeface="標楷體" pitchFamily="65" charset="-120"/>
              </a:rPr>
              <a:t>以</a:t>
            </a:r>
            <a:r>
              <a:rPr kumimoji="1" lang="en-US" altLang="zh-TW" sz="2400" b="0" dirty="0" smtClean="0">
                <a:solidFill>
                  <a:schemeClr val="tx1"/>
                </a:solidFill>
                <a:latin typeface="Times New Roman" pitchFamily="18" charset="0"/>
                <a:ea typeface="標楷體" pitchFamily="65" charset="-120"/>
              </a:rPr>
              <a:t>4</a:t>
            </a:r>
            <a:r>
              <a:rPr kumimoji="1" lang="zh-TW" altLang="en-US" sz="2400" b="0" dirty="0" smtClean="0">
                <a:solidFill>
                  <a:schemeClr val="tx1"/>
                </a:solidFill>
                <a:latin typeface="Times New Roman" pitchFamily="18" charset="0"/>
                <a:ea typeface="標楷體" pitchFamily="65" charset="-120"/>
              </a:rPr>
              <a:t>比</a:t>
            </a:r>
            <a:r>
              <a:rPr kumimoji="1" lang="en-US" altLang="zh-TW" sz="2400" b="0" dirty="0" smtClean="0">
                <a:solidFill>
                  <a:schemeClr val="tx1"/>
                </a:solidFill>
                <a:latin typeface="Times New Roman" pitchFamily="18" charset="0"/>
                <a:ea typeface="標楷體" pitchFamily="65" charset="-120"/>
              </a:rPr>
              <a:t>1</a:t>
            </a:r>
            <a:r>
              <a:rPr kumimoji="1" lang="zh-TW" altLang="en-US" sz="2400" b="0" dirty="0" smtClean="0">
                <a:solidFill>
                  <a:schemeClr val="tx1"/>
                </a:solidFill>
                <a:latin typeface="Times New Roman" pitchFamily="18" charset="0"/>
                <a:ea typeface="標楷體" pitchFamily="65" charset="-120"/>
              </a:rPr>
              <a:t>的</a:t>
            </a:r>
            <a:r>
              <a:rPr kumimoji="1" lang="zh-TW" altLang="en-US" sz="2400" b="0" dirty="0">
                <a:solidFill>
                  <a:schemeClr val="tx1"/>
                </a:solidFill>
                <a:latin typeface="Times New Roman" pitchFamily="18" charset="0"/>
                <a:ea typeface="標楷體" pitchFamily="65" charset="-120"/>
              </a:rPr>
              <a:t>成績擊敗南韓頂尖職業棋士李世乭，進化版的</a:t>
            </a:r>
            <a:r>
              <a:rPr kumimoji="1" lang="en-US" altLang="zh-TW" sz="2400" b="0" dirty="0" err="1" smtClean="0">
                <a:solidFill>
                  <a:schemeClr val="tx1"/>
                </a:solidFill>
                <a:latin typeface="Times New Roman" pitchFamily="18" charset="0"/>
                <a:ea typeface="標楷體" pitchFamily="65" charset="-120"/>
              </a:rPr>
              <a:t>AlphaGo</a:t>
            </a:r>
            <a:r>
              <a:rPr kumimoji="1" lang="zh-TW" altLang="en-US" sz="2400" b="0" dirty="0" smtClean="0">
                <a:solidFill>
                  <a:schemeClr val="tx1"/>
                </a:solidFill>
                <a:latin typeface="Times New Roman" pitchFamily="18" charset="0"/>
                <a:ea typeface="標楷體" pitchFamily="65" charset="-120"/>
              </a:rPr>
              <a:t> </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a:solidFill>
                  <a:schemeClr val="tx1"/>
                </a:solidFill>
                <a:latin typeface="Times New Roman" pitchFamily="18" charset="0"/>
                <a:ea typeface="標楷體" pitchFamily="65" charset="-120"/>
              </a:rPr>
              <a:t>或稱為</a:t>
            </a:r>
            <a:r>
              <a:rPr kumimoji="1" lang="en-US" altLang="zh-TW" sz="2400" b="0" dirty="0" err="1">
                <a:solidFill>
                  <a:schemeClr val="tx1"/>
                </a:solidFill>
                <a:latin typeface="Times New Roman" pitchFamily="18" charset="0"/>
                <a:ea typeface="標楷體" pitchFamily="65" charset="-120"/>
              </a:rPr>
              <a:t>AlphaGo</a:t>
            </a:r>
            <a:r>
              <a:rPr kumimoji="1" lang="en-US" altLang="zh-TW" sz="2400" b="0" dirty="0">
                <a:solidFill>
                  <a:schemeClr val="tx1"/>
                </a:solidFill>
                <a:latin typeface="Times New Roman" pitchFamily="18" charset="0"/>
                <a:ea typeface="標楷體" pitchFamily="65" charset="-120"/>
              </a:rPr>
              <a:t> Master) </a:t>
            </a:r>
            <a:r>
              <a:rPr kumimoji="1" lang="zh-TW" altLang="en-US" sz="2400" b="0" dirty="0">
                <a:solidFill>
                  <a:schemeClr val="tx1"/>
                </a:solidFill>
                <a:latin typeface="Times New Roman" pitchFamily="18" charset="0"/>
                <a:ea typeface="標楷體" pitchFamily="65" charset="-120"/>
              </a:rPr>
              <a:t>挑戰世界圍棋棋王柯潔，又以</a:t>
            </a:r>
            <a:r>
              <a:rPr kumimoji="1" lang="en-US" altLang="zh-TW" sz="2400" b="0" dirty="0" smtClean="0">
                <a:solidFill>
                  <a:schemeClr val="tx1"/>
                </a:solidFill>
                <a:latin typeface="Times New Roman" pitchFamily="18" charset="0"/>
                <a:ea typeface="標楷體" pitchFamily="65" charset="-120"/>
              </a:rPr>
              <a:t>3</a:t>
            </a:r>
            <a:r>
              <a:rPr kumimoji="1" lang="zh-TW" altLang="en-US" sz="2400" b="0" dirty="0" smtClean="0">
                <a:solidFill>
                  <a:schemeClr val="tx1"/>
                </a:solidFill>
                <a:latin typeface="Times New Roman" pitchFamily="18" charset="0"/>
                <a:ea typeface="標楷體" pitchFamily="65" charset="-120"/>
              </a:rPr>
              <a:t>比</a:t>
            </a:r>
            <a:r>
              <a:rPr kumimoji="1" lang="en-US" altLang="zh-TW" sz="2400" b="0" dirty="0" smtClean="0">
                <a:solidFill>
                  <a:schemeClr val="tx1"/>
                </a:solidFill>
                <a:latin typeface="Times New Roman" pitchFamily="18" charset="0"/>
                <a:ea typeface="標楷體" pitchFamily="65" charset="-120"/>
              </a:rPr>
              <a:t>0</a:t>
            </a:r>
            <a:r>
              <a:rPr kumimoji="1" lang="zh-TW" altLang="en-US" sz="2400" b="0" dirty="0" smtClean="0">
                <a:solidFill>
                  <a:schemeClr val="tx1"/>
                </a:solidFill>
                <a:latin typeface="Times New Roman" pitchFamily="18" charset="0"/>
                <a:ea typeface="標楷體" pitchFamily="65" charset="-120"/>
              </a:rPr>
              <a:t>獲得</a:t>
            </a:r>
            <a:r>
              <a:rPr kumimoji="1" lang="zh-TW" altLang="en-US" sz="2400" b="0" dirty="0">
                <a:solidFill>
                  <a:schemeClr val="tx1"/>
                </a:solidFill>
                <a:latin typeface="Times New Roman" pitchFamily="18" charset="0"/>
                <a:ea typeface="標楷體" pitchFamily="65" charset="-120"/>
              </a:rPr>
              <a:t>壓倒性的勝利</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a:p>
            <a:pPr marL="0" indent="0">
              <a:lnSpc>
                <a:spcPct val="150000"/>
              </a:lnSpc>
              <a:buNone/>
            </a:pPr>
            <a:r>
              <a:rPr kumimoji="1" lang="en-US" altLang="zh-TW" sz="2400" b="0" dirty="0">
                <a:solidFill>
                  <a:schemeClr val="tx1"/>
                </a:solidFill>
                <a:latin typeface="Times New Roman" pitchFamily="18" charset="0"/>
                <a:ea typeface="標楷體" pitchFamily="65" charset="-120"/>
              </a:rPr>
              <a:t>	</a:t>
            </a:r>
            <a:r>
              <a:rPr kumimoji="1" lang="en-US" altLang="zh-TW" sz="2400" b="0" dirty="0" err="1">
                <a:solidFill>
                  <a:schemeClr val="tx1"/>
                </a:solidFill>
                <a:latin typeface="Times New Roman" pitchFamily="18" charset="0"/>
                <a:ea typeface="標楷體" pitchFamily="65" charset="-120"/>
              </a:rPr>
              <a:t>AlphaGo</a:t>
            </a:r>
            <a:r>
              <a:rPr kumimoji="1" lang="en-US" altLang="zh-TW" sz="2400" b="0" dirty="0">
                <a:solidFill>
                  <a:schemeClr val="tx1"/>
                </a:solidFill>
                <a:latin typeface="Times New Roman" pitchFamily="18" charset="0"/>
                <a:ea typeface="標楷體" pitchFamily="65" charset="-120"/>
              </a:rPr>
              <a:t> </a:t>
            </a:r>
            <a:r>
              <a:rPr kumimoji="1" lang="en-US" altLang="zh-TW" sz="2400" b="0" dirty="0" smtClean="0">
                <a:solidFill>
                  <a:schemeClr val="tx1"/>
                </a:solidFill>
                <a:latin typeface="Times New Roman" pitchFamily="18" charset="0"/>
                <a:ea typeface="標楷體" pitchFamily="65" charset="-120"/>
              </a:rPr>
              <a:t>Zero</a:t>
            </a:r>
            <a:r>
              <a:rPr kumimoji="1" lang="zh-TW" altLang="en-US" sz="2400" b="0" dirty="0" smtClean="0">
                <a:solidFill>
                  <a:schemeClr val="tx1"/>
                </a:solidFill>
                <a:latin typeface="Times New Roman" pitchFamily="18" charset="0"/>
                <a:ea typeface="標楷體" pitchFamily="65" charset="-120"/>
              </a:rPr>
              <a:t>不</a:t>
            </a:r>
            <a:r>
              <a:rPr kumimoji="1" lang="zh-TW" altLang="en-US" sz="2400" b="0" dirty="0">
                <a:solidFill>
                  <a:schemeClr val="tx1"/>
                </a:solidFill>
                <a:latin typeface="Times New Roman" pitchFamily="18" charset="0"/>
                <a:ea typeface="標楷體" pitchFamily="65" charset="-120"/>
              </a:rPr>
              <a:t>參考棋譜，僅透過與自己對奕的強化</a:t>
            </a:r>
            <a:r>
              <a:rPr kumimoji="1" lang="zh-TW" altLang="en-US" sz="2400" b="0" dirty="0" smtClean="0">
                <a:solidFill>
                  <a:schemeClr val="tx1"/>
                </a:solidFill>
                <a:latin typeface="Times New Roman" pitchFamily="18" charset="0"/>
                <a:ea typeface="標楷體" pitchFamily="65" charset="-120"/>
              </a:rPr>
              <a:t>學習 </a:t>
            </a:r>
            <a:r>
              <a:rPr kumimoji="1" lang="en-US" altLang="zh-TW" sz="2400" b="0" dirty="0" smtClean="0">
                <a:solidFill>
                  <a:schemeClr val="tx1"/>
                </a:solidFill>
                <a:latin typeface="Times New Roman" pitchFamily="18" charset="0"/>
                <a:ea typeface="標楷體" pitchFamily="65" charset="-120"/>
              </a:rPr>
              <a:t>(</a:t>
            </a:r>
            <a:r>
              <a:rPr kumimoji="1" lang="en-US" altLang="zh-TW" sz="2400" b="0" dirty="0">
                <a:solidFill>
                  <a:schemeClr val="tx1"/>
                </a:solidFill>
                <a:latin typeface="Times New Roman" pitchFamily="18" charset="0"/>
                <a:ea typeface="標楷體" pitchFamily="65" charset="-120"/>
              </a:rPr>
              <a:t>Reinforcement Learning) </a:t>
            </a:r>
            <a:r>
              <a:rPr kumimoji="1" lang="zh-TW" altLang="en-US" sz="2400" b="0" dirty="0">
                <a:solidFill>
                  <a:schemeClr val="tx1"/>
                </a:solidFill>
                <a:latin typeface="Times New Roman" pitchFamily="18" charset="0"/>
                <a:ea typeface="標楷體" pitchFamily="65" charset="-120"/>
              </a:rPr>
              <a:t>方式進行自我訓練，其成效非常驚人</a:t>
            </a:r>
            <a:r>
              <a:rPr kumimoji="1" lang="zh-TW" altLang="en-US" sz="2400" b="0" dirty="0" smtClean="0">
                <a:solidFill>
                  <a:schemeClr val="tx1"/>
                </a:solidFill>
                <a:latin typeface="Times New Roman" pitchFamily="18" charset="0"/>
                <a:ea typeface="標楷體" pitchFamily="65" charset="-120"/>
              </a:rPr>
              <a:t>。</a:t>
            </a:r>
            <a:endParaRPr kumimoji="1" lang="zh-TW" altLang="en-US" sz="2400" b="0" dirty="0">
              <a:solidFill>
                <a:schemeClr val="tx1"/>
              </a:solidFill>
              <a:latin typeface="Times New Roman" pitchFamily="18" charset="0"/>
              <a:ea typeface="標楷體" pitchFamily="65" charset="-120"/>
            </a:endParaRPr>
          </a:p>
          <a:p>
            <a:endParaRPr lang="zh-TW" altLang="en-US" dirty="0"/>
          </a:p>
        </p:txBody>
      </p:sp>
      <p:grpSp>
        <p:nvGrpSpPr>
          <p:cNvPr id="29" name="群組 28"/>
          <p:cNvGrpSpPr/>
          <p:nvPr/>
        </p:nvGrpSpPr>
        <p:grpSpPr>
          <a:xfrm>
            <a:off x="4839593" y="4523758"/>
            <a:ext cx="3592772" cy="1413425"/>
            <a:chOff x="4435550" y="3606629"/>
            <a:chExt cx="3147461" cy="1328286"/>
          </a:xfrm>
        </p:grpSpPr>
        <p:pic>
          <p:nvPicPr>
            <p:cNvPr id="22" name="Picture 2">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5013" t="35311" r="5104" b="38060"/>
            <a:stretch/>
          </p:blipFill>
          <p:spPr bwMode="auto">
            <a:xfrm>
              <a:off x="4435550" y="3606629"/>
              <a:ext cx="3147461" cy="1328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3"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8676" y="4230190"/>
              <a:ext cx="504000" cy="504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0595903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4" name="內容版面配置區 2"/>
          <p:cNvSpPr>
            <a:spLocks noGrp="1"/>
          </p:cNvSpPr>
          <p:nvPr>
            <p:ph idx="1"/>
          </p:nvPr>
        </p:nvSpPr>
        <p:spPr>
          <a:xfrm>
            <a:off x="326144" y="1352726"/>
            <a:ext cx="7282567" cy="5040312"/>
          </a:xfrm>
        </p:spPr>
        <p:txBody>
          <a:bodyPr/>
          <a:lstStyle/>
          <a:p>
            <a:pPr marL="0" indent="0">
              <a:lnSpc>
                <a:spcPct val="150000"/>
              </a:lnSpc>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許多</a:t>
            </a:r>
            <a:r>
              <a:rPr kumimoji="1" lang="zh-TW" altLang="en-US" sz="2400" b="0" dirty="0">
                <a:solidFill>
                  <a:schemeClr val="tx1"/>
                </a:solidFill>
                <a:latin typeface="Times New Roman" pitchFamily="18" charset="0"/>
                <a:ea typeface="標楷體" pitchFamily="65" charset="-120"/>
              </a:rPr>
              <a:t>公司紛紛加強擁抱</a:t>
            </a:r>
            <a:r>
              <a:rPr kumimoji="1" lang="en-US" altLang="zh-TW" sz="2400" b="0" dirty="0">
                <a:solidFill>
                  <a:schemeClr val="tx1"/>
                </a:solidFill>
                <a:latin typeface="Times New Roman" pitchFamily="18" charset="0"/>
                <a:ea typeface="標楷體" pitchFamily="65" charset="-120"/>
              </a:rPr>
              <a:t>AI</a:t>
            </a:r>
            <a:r>
              <a:rPr kumimoji="1" lang="zh-TW" altLang="en-US" sz="2400" b="0" dirty="0">
                <a:solidFill>
                  <a:schemeClr val="tx1"/>
                </a:solidFill>
                <a:latin typeface="Times New Roman" pitchFamily="18" charset="0"/>
                <a:ea typeface="標楷體" pitchFamily="65" charset="-120"/>
              </a:rPr>
              <a:t>的力度，蘋果、亞馬遜、臉書、</a:t>
            </a:r>
            <a:r>
              <a:rPr kumimoji="1" lang="en-US" altLang="zh-TW" sz="2400" b="0" dirty="0">
                <a:solidFill>
                  <a:schemeClr val="tx1"/>
                </a:solidFill>
                <a:latin typeface="Times New Roman" pitchFamily="18" charset="0"/>
                <a:ea typeface="標楷體" pitchFamily="65" charset="-120"/>
              </a:rPr>
              <a:t>Google</a:t>
            </a:r>
            <a:r>
              <a:rPr kumimoji="1" lang="zh-TW" altLang="en-US" sz="2400" b="0" dirty="0">
                <a:solidFill>
                  <a:schemeClr val="tx1"/>
                </a:solidFill>
                <a:latin typeface="Times New Roman" pitchFamily="18" charset="0"/>
                <a:ea typeface="標楷體" pitchFamily="65" charset="-120"/>
              </a:rPr>
              <a:t>、微軟及</a:t>
            </a:r>
            <a:r>
              <a:rPr kumimoji="1" lang="en-US" altLang="zh-TW" sz="2400" b="0" dirty="0">
                <a:solidFill>
                  <a:schemeClr val="tx1"/>
                </a:solidFill>
                <a:latin typeface="Times New Roman" pitchFamily="18" charset="0"/>
                <a:ea typeface="標楷體" pitchFamily="65" charset="-120"/>
              </a:rPr>
              <a:t>IBM</a:t>
            </a:r>
            <a:r>
              <a:rPr kumimoji="1" lang="zh-TW" altLang="en-US" sz="2400" b="0" dirty="0">
                <a:solidFill>
                  <a:schemeClr val="tx1"/>
                </a:solidFill>
                <a:latin typeface="Times New Roman" pitchFamily="18" charset="0"/>
                <a:ea typeface="標楷體" pitchFamily="65" charset="-120"/>
              </a:rPr>
              <a:t>等六家科技業重量級公司合組一個</a:t>
            </a:r>
            <a:r>
              <a:rPr kumimoji="1" lang="en-US" altLang="zh-TW" sz="2400" b="0" dirty="0">
                <a:solidFill>
                  <a:schemeClr val="tx1"/>
                </a:solidFill>
                <a:latin typeface="Times New Roman" pitchFamily="18" charset="0"/>
                <a:ea typeface="標楷體" pitchFamily="65" charset="-120"/>
              </a:rPr>
              <a:t>AI</a:t>
            </a:r>
            <a:r>
              <a:rPr kumimoji="1" lang="zh-TW" altLang="en-US" sz="2400" b="0" dirty="0" smtClean="0">
                <a:solidFill>
                  <a:schemeClr val="tx1"/>
                </a:solidFill>
                <a:latin typeface="Times New Roman" pitchFamily="18" charset="0"/>
                <a:ea typeface="標楷體" pitchFamily="65" charset="-120"/>
              </a:rPr>
              <a:t>聯盟。</a:t>
            </a:r>
            <a:r>
              <a:rPr kumimoji="1" lang="zh-TW" altLang="en-US" sz="2400" b="0" dirty="0">
                <a:solidFill>
                  <a:schemeClr val="tx1"/>
                </a:solidFill>
                <a:latin typeface="Times New Roman" pitchFamily="18" charset="0"/>
                <a:ea typeface="標楷體" pitchFamily="65" charset="-120"/>
              </a:rPr>
              <a:t>此外，中國騰訊、百度、阿里巴巴等科技業巨頭，也逐步強化</a:t>
            </a:r>
            <a:r>
              <a:rPr kumimoji="1" lang="en-US" altLang="zh-TW" sz="2400" b="0" dirty="0">
                <a:solidFill>
                  <a:schemeClr val="tx1"/>
                </a:solidFill>
                <a:latin typeface="Times New Roman" pitchFamily="18" charset="0"/>
                <a:ea typeface="標楷體" pitchFamily="65" charset="-120"/>
              </a:rPr>
              <a:t>AI</a:t>
            </a:r>
            <a:r>
              <a:rPr kumimoji="1" lang="zh-TW" altLang="en-US" sz="2400" b="0" dirty="0">
                <a:solidFill>
                  <a:schemeClr val="tx1"/>
                </a:solidFill>
                <a:latin typeface="Times New Roman" pitchFamily="18" charset="0"/>
                <a:ea typeface="標楷體" pitchFamily="65" charset="-120"/>
              </a:rPr>
              <a:t>的佈局，主要投入在智慧城市、無人車、金融等</a:t>
            </a:r>
            <a:r>
              <a:rPr kumimoji="1" lang="zh-TW" altLang="en-US" sz="2400" b="0" dirty="0" smtClean="0">
                <a:solidFill>
                  <a:schemeClr val="tx1"/>
                </a:solidFill>
                <a:latin typeface="Times New Roman" pitchFamily="18" charset="0"/>
                <a:ea typeface="標楷體" pitchFamily="65" charset="-120"/>
              </a:rPr>
              <a:t>領域</a:t>
            </a:r>
            <a:r>
              <a:rPr kumimoji="1" lang="zh-TW" altLang="en-US" sz="2400" b="0" dirty="0">
                <a:solidFill>
                  <a:schemeClr val="tx1"/>
                </a:solidFill>
                <a:latin typeface="Times New Roman" pitchFamily="18" charset="0"/>
                <a:ea typeface="標楷體" pitchFamily="65" charset="-120"/>
              </a:rPr>
              <a:t>。</a:t>
            </a:r>
          </a:p>
        </p:txBody>
      </p:sp>
      <p:grpSp>
        <p:nvGrpSpPr>
          <p:cNvPr id="5" name="群組 4"/>
          <p:cNvGrpSpPr/>
          <p:nvPr/>
        </p:nvGrpSpPr>
        <p:grpSpPr>
          <a:xfrm>
            <a:off x="4816553" y="4414627"/>
            <a:ext cx="3359095" cy="1570270"/>
            <a:chOff x="4396371" y="4873841"/>
            <a:chExt cx="3042934" cy="1328400"/>
          </a:xfrm>
        </p:grpSpPr>
        <p:pic>
          <p:nvPicPr>
            <p:cNvPr id="6" name="Picture 2">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96371" y="4873841"/>
              <a:ext cx="3042934" cy="132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8676" y="5450997"/>
              <a:ext cx="504000" cy="504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39900062"/>
      </p:ext>
    </p:extLst>
  </p:cSld>
  <p:clrMapOvr>
    <a:masterClrMapping/>
  </p:clrMapOvr>
  <p:transition advClick="0">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idx="1"/>
          </p:nvPr>
        </p:nvSpPr>
        <p:spPr/>
        <p:txBody>
          <a:bodyPr/>
          <a:lstStyle/>
          <a:p>
            <a:endParaRPr lang="en-US" altLang="zh-TW" sz="2400" dirty="0" smtClean="0"/>
          </a:p>
        </p:txBody>
      </p:sp>
      <p:sp>
        <p:nvSpPr>
          <p:cNvPr id="6" name="標題 5"/>
          <p:cNvSpPr>
            <a:spLocks noGrp="1"/>
          </p:cNvSpPr>
          <p:nvPr>
            <p:ph type="title"/>
          </p:nvPr>
        </p:nvSpPr>
        <p:spPr/>
        <p:txBody>
          <a:bodyPr/>
          <a:lstStyle/>
          <a:p>
            <a:endParaRPr lang="zh-TW" altLang="en-US" dirty="0"/>
          </a:p>
        </p:txBody>
      </p:sp>
      <p:grpSp>
        <p:nvGrpSpPr>
          <p:cNvPr id="10" name="群組 9"/>
          <p:cNvGrpSpPr/>
          <p:nvPr/>
        </p:nvGrpSpPr>
        <p:grpSpPr>
          <a:xfrm>
            <a:off x="5833877" y="4984545"/>
            <a:ext cx="2605088" cy="1395413"/>
            <a:chOff x="5544765" y="1145410"/>
            <a:chExt cx="2605088" cy="1395413"/>
          </a:xfrm>
        </p:grpSpPr>
        <p:pic>
          <p:nvPicPr>
            <p:cNvPr id="11" name="Picture 4">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44765" y="1145410"/>
              <a:ext cx="2605088" cy="1395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8906" y="1807367"/>
              <a:ext cx="503999" cy="504000"/>
            </a:xfrm>
            <a:prstGeom prst="rect">
              <a:avLst/>
            </a:prstGeom>
            <a:noFill/>
            <a:extLst>
              <a:ext uri="{909E8E84-426E-40DD-AFC4-6F175D3DCCD1}">
                <a14:hiddenFill xmlns:a14="http://schemas.microsoft.com/office/drawing/2010/main">
                  <a:solidFill>
                    <a:srgbClr val="FFFFFF"/>
                  </a:solidFill>
                </a14:hiddenFill>
              </a:ext>
            </a:extLst>
          </p:spPr>
        </p:pic>
      </p:gr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217" y="1890891"/>
            <a:ext cx="7407992" cy="3193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343239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4" name="內容版面配置區 2"/>
          <p:cNvSpPr>
            <a:spLocks noGrp="1"/>
          </p:cNvSpPr>
          <p:nvPr>
            <p:ph idx="1"/>
          </p:nvPr>
        </p:nvSpPr>
        <p:spPr>
          <a:xfrm>
            <a:off x="428979" y="1364016"/>
            <a:ext cx="7631288" cy="5040312"/>
          </a:xfrm>
        </p:spPr>
        <p:txBody>
          <a:bodyPr/>
          <a:lstStyle/>
          <a:p>
            <a:pPr marL="0" indent="0">
              <a:lnSpc>
                <a:spcPct val="150000"/>
              </a:lnSpc>
              <a:buNone/>
            </a:pPr>
            <a:r>
              <a:rPr kumimoji="1" lang="en-US" altLang="zh-TW" sz="2400" b="0" dirty="0" smtClean="0">
                <a:solidFill>
                  <a:schemeClr val="tx1"/>
                </a:solidFill>
                <a:latin typeface="Times New Roman" pitchFamily="18" charset="0"/>
                <a:ea typeface="標楷體" pitchFamily="65" charset="-120"/>
              </a:rPr>
              <a:t>	2022</a:t>
            </a:r>
            <a:r>
              <a:rPr kumimoji="1" lang="zh-TW" altLang="en-US" sz="2400" b="0" dirty="0">
                <a:solidFill>
                  <a:schemeClr val="tx1"/>
                </a:solidFill>
                <a:latin typeface="Times New Roman" pitchFamily="18" charset="0"/>
                <a:ea typeface="標楷體" pitchFamily="65" charset="-120"/>
              </a:rPr>
              <a:t>年底，</a:t>
            </a:r>
            <a:r>
              <a:rPr kumimoji="1" lang="en-US" altLang="zh-TW" sz="2400" b="0" dirty="0" err="1">
                <a:solidFill>
                  <a:schemeClr val="tx1"/>
                </a:solidFill>
                <a:latin typeface="Times New Roman" pitchFamily="18" charset="0"/>
                <a:ea typeface="標楷體" pitchFamily="65" charset="-120"/>
              </a:rPr>
              <a:t>OpenAI</a:t>
            </a:r>
            <a:r>
              <a:rPr kumimoji="1" lang="zh-TW" altLang="en-US" sz="2400" b="0" dirty="0">
                <a:solidFill>
                  <a:schemeClr val="tx1"/>
                </a:solidFill>
                <a:latin typeface="Times New Roman" pitchFamily="18" charset="0"/>
                <a:ea typeface="標楷體" pitchFamily="65" charset="-120"/>
              </a:rPr>
              <a:t>公司的</a:t>
            </a:r>
            <a:r>
              <a:rPr kumimoji="1" lang="en-US" altLang="zh-TW" sz="2400" b="0" dirty="0" err="1">
                <a:solidFill>
                  <a:schemeClr val="tx1"/>
                </a:solidFill>
                <a:latin typeface="Times New Roman" pitchFamily="18" charset="0"/>
                <a:ea typeface="標楷體" pitchFamily="65" charset="-120"/>
              </a:rPr>
              <a:t>ChatGPT</a:t>
            </a:r>
            <a:r>
              <a:rPr kumimoji="1" lang="zh-TW" altLang="en-US" sz="2400" b="0" dirty="0">
                <a:solidFill>
                  <a:schemeClr val="tx1"/>
                </a:solidFill>
                <a:latin typeface="Times New Roman" pitchFamily="18" charset="0"/>
                <a:ea typeface="標楷體" pitchFamily="65" charset="-120"/>
              </a:rPr>
              <a:t>橫空出世</a:t>
            </a:r>
            <a:r>
              <a:rPr kumimoji="1" lang="zh-TW" altLang="en-US" sz="2400" b="0" dirty="0" smtClean="0">
                <a:solidFill>
                  <a:schemeClr val="tx1"/>
                </a:solidFill>
                <a:latin typeface="Times New Roman" pitchFamily="18" charset="0"/>
                <a:ea typeface="標楷體" pitchFamily="65" charset="-120"/>
              </a:rPr>
              <a:t>，</a:t>
            </a:r>
            <a:r>
              <a:rPr kumimoji="1" lang="en-US" altLang="zh-TW" sz="2400" b="0" dirty="0" err="1" smtClean="0">
                <a:solidFill>
                  <a:schemeClr val="tx1"/>
                </a:solidFill>
                <a:latin typeface="Times New Roman" pitchFamily="18" charset="0"/>
                <a:ea typeface="標楷體" pitchFamily="65" charset="-120"/>
              </a:rPr>
              <a:t>ChatGPT</a:t>
            </a:r>
            <a:r>
              <a:rPr kumimoji="1" lang="zh-TW" altLang="en-US" sz="2400" b="0" dirty="0">
                <a:solidFill>
                  <a:schemeClr val="tx1"/>
                </a:solidFill>
                <a:latin typeface="Times New Roman" pitchFamily="18" charset="0"/>
                <a:ea typeface="標楷體" pitchFamily="65" charset="-120"/>
              </a:rPr>
              <a:t>的核心技術為生成式自然語言處理，採用自然語言與人類進行互動，可以根據輸入的文字內容自動生成文章、歌曲、詩詞</a:t>
            </a:r>
            <a:r>
              <a:rPr kumimoji="1" lang="zh-TW" altLang="en-US" sz="2400" b="0" dirty="0" smtClean="0">
                <a:solidFill>
                  <a:schemeClr val="tx1"/>
                </a:solidFill>
                <a:latin typeface="Times New Roman" pitchFamily="18" charset="0"/>
                <a:ea typeface="標楷體" pitchFamily="65" charset="-120"/>
              </a:rPr>
              <a:t>等等，</a:t>
            </a:r>
            <a:r>
              <a:rPr kumimoji="1" lang="zh-TW" altLang="en-US" sz="2400" b="0" dirty="0">
                <a:solidFill>
                  <a:schemeClr val="tx1"/>
                </a:solidFill>
                <a:latin typeface="Times New Roman" pitchFamily="18" charset="0"/>
                <a:ea typeface="標楷體" pitchFamily="65" charset="-120"/>
              </a:rPr>
              <a:t>也可以根據輸入的問題自動生成答案，甚至可生成電腦程式。</a:t>
            </a:r>
            <a:endParaRPr lang="zh-TW" altLang="en-US" sz="2400" dirty="0"/>
          </a:p>
        </p:txBody>
      </p:sp>
    </p:spTree>
    <p:extLst>
      <p:ext uri="{BB962C8B-B14F-4D97-AF65-F5344CB8AC3E}">
        <p14:creationId xmlns:p14="http://schemas.microsoft.com/office/powerpoint/2010/main" val="1304124239"/>
      </p:ext>
    </p:extLst>
  </p:cSld>
  <p:clrMapOvr>
    <a:masterClrMapping/>
  </p:clrMapOvr>
  <p:transition advClick="0">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807" y="1642677"/>
            <a:ext cx="7496543" cy="4463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771442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204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963" y="1172206"/>
            <a:ext cx="6794029" cy="6785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文字方塊 3"/>
          <p:cNvSpPr txBox="1"/>
          <p:nvPr/>
        </p:nvSpPr>
        <p:spPr>
          <a:xfrm>
            <a:off x="5987025" y="1162581"/>
            <a:ext cx="543739" cy="307777"/>
          </a:xfrm>
          <a:prstGeom prst="rect">
            <a:avLst/>
          </a:prstGeom>
          <a:noFill/>
        </p:spPr>
        <p:txBody>
          <a:bodyPr wrap="none" rtlCol="0">
            <a:spAutoFit/>
          </a:bodyPr>
          <a:lstStyle/>
          <a:p>
            <a:r>
              <a:rPr lang="en-US" altLang="zh-TW" sz="1400" dirty="0" smtClean="0">
                <a:latin typeface="文鼎中黑" panose="020B0609010101010101" pitchFamily="49" charset="-120"/>
                <a:ea typeface="文鼎中黑" panose="020B0609010101010101" pitchFamily="49" charset="-120"/>
              </a:rPr>
              <a:t>(</a:t>
            </a:r>
            <a:r>
              <a:rPr lang="zh-TW" altLang="en-US" sz="1400" dirty="0" smtClean="0">
                <a:latin typeface="文鼎中黑" panose="020B0609010101010101" pitchFamily="49" charset="-120"/>
                <a:ea typeface="文鼎中黑" panose="020B0609010101010101" pitchFamily="49" charset="-120"/>
              </a:rPr>
              <a:t>續</a:t>
            </a:r>
            <a:r>
              <a:rPr lang="en-US" altLang="zh-TW" sz="1400" dirty="0" smtClean="0">
                <a:latin typeface="文鼎中黑" panose="020B0609010101010101" pitchFamily="49" charset="-120"/>
                <a:ea typeface="文鼎中黑" panose="020B0609010101010101" pitchFamily="49" charset="-120"/>
              </a:rPr>
              <a:t>)</a:t>
            </a:r>
            <a:endParaRPr lang="zh-TW" altLang="en-US" sz="1400" dirty="0">
              <a:latin typeface="文鼎中黑" panose="020B0609010101010101" pitchFamily="49" charset="-120"/>
              <a:ea typeface="文鼎中黑" panose="020B0609010101010101" pitchFamily="49" charset="-120"/>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933" y="1850723"/>
            <a:ext cx="6748059" cy="4428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954094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 xmlns:a16="http://schemas.microsoft.com/office/drawing/2014/main" id="{86A363DE-FA16-452F-AF9C-B3BCB14AABB2}"/>
              </a:ext>
            </a:extLst>
          </p:cNvPr>
          <p:cNvSpPr>
            <a:spLocks noGrp="1"/>
          </p:cNvSpPr>
          <p:nvPr>
            <p:ph type="title"/>
          </p:nvPr>
        </p:nvSpPr>
        <p:spPr/>
        <p:txBody>
          <a:bodyPr/>
          <a:lstStyle/>
          <a:p>
            <a:r>
              <a:rPr lang="en-US" altLang="zh-TW" b="1" dirty="0" smtClean="0"/>
              <a:t>1-3</a:t>
            </a:r>
            <a:r>
              <a:rPr lang="zh-TW" altLang="en-US" b="1" dirty="0" smtClean="0"/>
              <a:t>　人工智慧</a:t>
            </a:r>
            <a:r>
              <a:rPr lang="en-US" altLang="zh-TW" b="1" dirty="0" smtClean="0"/>
              <a:t>@</a:t>
            </a:r>
            <a:r>
              <a:rPr lang="zh-TW" altLang="en-US" dirty="0"/>
              <a:t>臺灣</a:t>
            </a:r>
            <a:endParaRPr lang="zh-TW" altLang="en-US" b="1" dirty="0"/>
          </a:p>
        </p:txBody>
      </p:sp>
      <p:sp>
        <p:nvSpPr>
          <p:cNvPr id="2" name="內容版面配置區 1">
            <a:extLst>
              <a:ext uri="{FF2B5EF4-FFF2-40B4-BE49-F238E27FC236}">
                <a16:creationId xmlns="" xmlns:a16="http://schemas.microsoft.com/office/drawing/2014/main" id="{141B4746-67DF-4D64-BBD7-698286E80A9C}"/>
              </a:ext>
            </a:extLst>
          </p:cNvPr>
          <p:cNvSpPr>
            <a:spLocks noGrp="1"/>
          </p:cNvSpPr>
          <p:nvPr>
            <p:ph idx="1"/>
          </p:nvPr>
        </p:nvSpPr>
        <p:spPr/>
        <p:txBody>
          <a:bodyPr/>
          <a:lstStyle/>
          <a:p>
            <a:pPr marL="0" indent="0">
              <a:lnSpc>
                <a:spcPct val="150000"/>
              </a:lnSpc>
              <a:spcBef>
                <a:spcPts val="600"/>
              </a:spcBef>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李琳山教授研發</a:t>
            </a:r>
            <a:r>
              <a:rPr kumimoji="1" lang="zh-TW" altLang="en-US" sz="2400" b="0" dirty="0">
                <a:solidFill>
                  <a:schemeClr val="tx1"/>
                </a:solidFill>
                <a:latin typeface="Times New Roman" pitchFamily="18" charset="0"/>
                <a:ea typeface="標楷體" pitchFamily="65" charset="-120"/>
              </a:rPr>
              <a:t>出漢語語音合成系統</a:t>
            </a:r>
            <a:r>
              <a:rPr kumimoji="1" lang="zh-TW" altLang="en-US" sz="2400" b="0" dirty="0" smtClean="0">
                <a:solidFill>
                  <a:schemeClr val="tx1"/>
                </a:solidFill>
                <a:latin typeface="Times New Roman" pitchFamily="18" charset="0"/>
                <a:ea typeface="標楷體" pitchFamily="65" charset="-120"/>
              </a:rPr>
              <a:t>。</a:t>
            </a:r>
            <a:r>
              <a:rPr kumimoji="1" lang="en-US" altLang="zh-TW" sz="2400" b="0" dirty="0" smtClean="0">
                <a:solidFill>
                  <a:schemeClr val="tx1"/>
                </a:solidFill>
                <a:latin typeface="Times New Roman" pitchFamily="18" charset="0"/>
                <a:ea typeface="標楷體" pitchFamily="65" charset="-120"/>
              </a:rPr>
              <a:t>1981</a:t>
            </a:r>
            <a:r>
              <a:rPr kumimoji="1" lang="zh-TW" altLang="en-US" sz="2400" b="0" dirty="0" smtClean="0">
                <a:solidFill>
                  <a:schemeClr val="tx1"/>
                </a:solidFill>
                <a:latin typeface="Times New Roman" pitchFamily="18" charset="0"/>
                <a:ea typeface="標楷體" pitchFamily="65" charset="-120"/>
              </a:rPr>
              <a:t>年</a:t>
            </a:r>
            <a:r>
              <a:rPr kumimoji="1" lang="en-US" altLang="zh-TW" sz="2400" b="0" dirty="0" smtClean="0">
                <a:solidFill>
                  <a:schemeClr val="tx1"/>
                </a:solidFill>
                <a:latin typeface="Times New Roman" pitchFamily="18" charset="0"/>
                <a:ea typeface="標楷體" pitchFamily="65" charset="-120"/>
              </a:rPr>
              <a:t/>
            </a:r>
            <a:br>
              <a:rPr kumimoji="1" lang="en-US" altLang="zh-TW" sz="2400" b="0" dirty="0" smtClean="0">
                <a:solidFill>
                  <a:schemeClr val="tx1"/>
                </a:solidFill>
                <a:latin typeface="Times New Roman" pitchFamily="18" charset="0"/>
                <a:ea typeface="標楷體" pitchFamily="65" charset="-120"/>
              </a:rPr>
            </a:br>
            <a:r>
              <a:rPr kumimoji="1" lang="en-US" altLang="zh-TW" sz="2400" b="0" dirty="0" smtClean="0">
                <a:solidFill>
                  <a:schemeClr val="tx1"/>
                </a:solidFill>
                <a:latin typeface="Times New Roman" pitchFamily="18" charset="0"/>
                <a:ea typeface="標楷體" pitchFamily="65" charset="-120"/>
              </a:rPr>
              <a:t>《</a:t>
            </a:r>
            <a:r>
              <a:rPr kumimoji="1" lang="zh-TW" altLang="en-US" sz="2400" b="0" dirty="0">
                <a:solidFill>
                  <a:schemeClr val="tx1"/>
                </a:solidFill>
                <a:latin typeface="Times New Roman" pitchFamily="18" charset="0"/>
                <a:ea typeface="標楷體" pitchFamily="65" charset="-120"/>
              </a:rPr>
              <a:t>人造智慧在電腦象棋的應用</a:t>
            </a:r>
            <a:r>
              <a:rPr kumimoji="1" lang="en-US" altLang="zh-TW" sz="2400" b="0" dirty="0">
                <a:solidFill>
                  <a:schemeClr val="tx1"/>
                </a:solidFill>
                <a:latin typeface="Times New Roman" pitchFamily="18" charset="0"/>
                <a:ea typeface="標楷體" pitchFamily="65" charset="-120"/>
              </a:rPr>
              <a:t>》</a:t>
            </a:r>
            <a:r>
              <a:rPr kumimoji="1" lang="zh-TW" altLang="en-US" sz="2400" b="0" dirty="0">
                <a:solidFill>
                  <a:schemeClr val="tx1"/>
                </a:solidFill>
                <a:latin typeface="Times New Roman" pitchFamily="18" charset="0"/>
                <a:ea typeface="標楷體" pitchFamily="65" charset="-120"/>
              </a:rPr>
              <a:t>的學位</a:t>
            </a:r>
            <a:r>
              <a:rPr kumimoji="1" lang="zh-TW" altLang="en-US" sz="2400" b="0" dirty="0" smtClean="0">
                <a:solidFill>
                  <a:schemeClr val="tx1"/>
                </a:solidFill>
                <a:latin typeface="Times New Roman" pitchFamily="18" charset="0"/>
                <a:ea typeface="標楷體" pitchFamily="65" charset="-120"/>
              </a:rPr>
              <a:t>論文可</a:t>
            </a:r>
            <a:r>
              <a:rPr kumimoji="1" lang="zh-TW" altLang="en-US" sz="2400" b="0" dirty="0">
                <a:solidFill>
                  <a:schemeClr val="tx1"/>
                </a:solidFill>
                <a:latin typeface="Times New Roman" pitchFamily="18" charset="0"/>
                <a:ea typeface="標楷體" pitchFamily="65" charset="-120"/>
              </a:rPr>
              <a:t>視為臺灣發展電腦象棋</a:t>
            </a:r>
            <a:r>
              <a:rPr kumimoji="1" lang="zh-TW" altLang="en-US" sz="2400" b="0" dirty="0" smtClean="0">
                <a:solidFill>
                  <a:schemeClr val="tx1"/>
                </a:solidFill>
                <a:latin typeface="Times New Roman" pitchFamily="18" charset="0"/>
                <a:ea typeface="標楷體" pitchFamily="65" charset="-120"/>
              </a:rPr>
              <a:t>對局</a:t>
            </a:r>
            <a:r>
              <a:rPr kumimoji="1" lang="zh-TW" altLang="en-US" sz="2400" b="0" dirty="0">
                <a:solidFill>
                  <a:schemeClr val="tx1"/>
                </a:solidFill>
                <a:latin typeface="Times New Roman" pitchFamily="18" charset="0"/>
                <a:ea typeface="標楷體" pitchFamily="65" charset="-120"/>
              </a:rPr>
              <a:t>之</a:t>
            </a:r>
            <a:r>
              <a:rPr kumimoji="1" lang="zh-TW" altLang="en-US" sz="2400" b="0" dirty="0" smtClean="0">
                <a:solidFill>
                  <a:schemeClr val="tx1"/>
                </a:solidFill>
                <a:latin typeface="Times New Roman" pitchFamily="18" charset="0"/>
                <a:ea typeface="標楷體" pitchFamily="65" charset="-120"/>
              </a:rPr>
              <a:t>濫觴。</a:t>
            </a:r>
            <a:endParaRPr kumimoji="1" lang="en-US" altLang="zh-TW" sz="2400" b="0" dirty="0" smtClean="0">
              <a:solidFill>
                <a:schemeClr val="tx1"/>
              </a:solidFill>
              <a:latin typeface="Times New Roman" pitchFamily="18" charset="0"/>
              <a:ea typeface="標楷體" pitchFamily="65" charset="-120"/>
            </a:endParaRPr>
          </a:p>
          <a:p>
            <a:pPr marL="0" indent="0">
              <a:spcBef>
                <a:spcPts val="600"/>
              </a:spcBef>
              <a:buNone/>
            </a:pPr>
            <a:r>
              <a:rPr kumimoji="1" lang="en-US" altLang="zh-TW" sz="2400" b="0" dirty="0">
                <a:solidFill>
                  <a:schemeClr val="tx1"/>
                </a:solidFill>
                <a:latin typeface="Times New Roman" pitchFamily="18" charset="0"/>
                <a:ea typeface="標楷體" pitchFamily="65" charset="-120"/>
              </a:rPr>
              <a:t>	</a:t>
            </a:r>
            <a:endParaRPr kumimoji="1" lang="en-US" altLang="zh-TW" sz="2400" b="0" dirty="0" smtClean="0">
              <a:solidFill>
                <a:schemeClr val="tx1"/>
              </a:solidFill>
              <a:latin typeface="Times New Roman" pitchFamily="18" charset="0"/>
              <a:ea typeface="標楷體" pitchFamily="65" charset="-120"/>
            </a:endParaRPr>
          </a:p>
          <a:p>
            <a:pPr marL="0" indent="0">
              <a:lnSpc>
                <a:spcPct val="150000"/>
              </a:lnSpc>
              <a:spcBef>
                <a:spcPts val="600"/>
              </a:spcBef>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許舜欽教授團隊</a:t>
            </a:r>
            <a:r>
              <a:rPr kumimoji="1" lang="zh-TW" altLang="en-US" sz="2400" b="0" dirty="0">
                <a:solidFill>
                  <a:schemeClr val="tx1"/>
                </a:solidFill>
                <a:latin typeface="Times New Roman" pitchFamily="18" charset="0"/>
                <a:ea typeface="標楷體" pitchFamily="65" charset="-120"/>
              </a:rPr>
              <a:t>開發出的軟體多次贏得世界</a:t>
            </a:r>
            <a:r>
              <a:rPr kumimoji="1" lang="zh-TW" altLang="en-US" sz="2400" b="0" dirty="0" smtClean="0">
                <a:solidFill>
                  <a:schemeClr val="tx1"/>
                </a:solidFill>
                <a:latin typeface="Times New Roman" pitchFamily="18" charset="0"/>
                <a:ea typeface="標楷體" pitchFamily="65" charset="-120"/>
              </a:rPr>
              <a:t>象棋程式</a:t>
            </a:r>
            <a:r>
              <a:rPr kumimoji="1" lang="zh-TW" altLang="en-US" sz="2400" b="0" dirty="0">
                <a:solidFill>
                  <a:schemeClr val="tx1"/>
                </a:solidFill>
                <a:latin typeface="Times New Roman" pitchFamily="18" charset="0"/>
                <a:ea typeface="標楷體" pitchFamily="65" charset="-120"/>
              </a:rPr>
              <a:t>冠軍頭銜，因此被稱為「臺灣電腦象棋教父」</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a:p>
            <a:endParaRPr kumimoji="1" lang="en-US" altLang="zh-TW" sz="2400" b="0" dirty="0" smtClean="0">
              <a:solidFill>
                <a:srgbClr val="00B050"/>
              </a:solidFill>
              <a:latin typeface="Times New Roman" pitchFamily="18" charset="0"/>
              <a:ea typeface="標楷體" pitchFamily="65" charset="-120"/>
            </a:endParaRPr>
          </a:p>
        </p:txBody>
      </p:sp>
    </p:spTree>
    <p:extLst>
      <p:ext uri="{BB962C8B-B14F-4D97-AF65-F5344CB8AC3E}">
        <p14:creationId xmlns:p14="http://schemas.microsoft.com/office/powerpoint/2010/main" val="276476101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網路上的</a:t>
            </a:r>
            <a:r>
              <a:rPr kumimoji="1" lang="zh-TW" altLang="zh-TW" sz="2400" b="0" dirty="0" smtClean="0">
                <a:solidFill>
                  <a:schemeClr val="tx1"/>
                </a:solidFill>
                <a:latin typeface="Times New Roman" pitchFamily="18" charset="0"/>
                <a:ea typeface="標楷體" pitchFamily="65" charset="-120"/>
              </a:rPr>
              <a:t>搜尋引擎</a:t>
            </a:r>
            <a:r>
              <a:rPr kumimoji="1" lang="zh-TW" altLang="en-US" sz="2400" b="0" dirty="0" smtClean="0">
                <a:solidFill>
                  <a:schemeClr val="tx1"/>
                </a:solidFill>
                <a:latin typeface="Times New Roman" pitchFamily="18" charset="0"/>
                <a:ea typeface="標楷體" pitchFamily="65" charset="-120"/>
              </a:rPr>
              <a:t>的</a:t>
            </a:r>
            <a:r>
              <a:rPr kumimoji="1" lang="zh-TW" altLang="zh-TW" sz="2400" b="0" dirty="0" smtClean="0">
                <a:solidFill>
                  <a:schemeClr val="tx1"/>
                </a:solidFill>
                <a:latin typeface="Times New Roman" pitchFamily="18" charset="0"/>
                <a:ea typeface="標楷體" pitchFamily="65" charset="-120"/>
              </a:rPr>
              <a:t>運作</a:t>
            </a:r>
            <a:r>
              <a:rPr kumimoji="1" lang="zh-TW" altLang="en-US" sz="2400" b="0" dirty="0" smtClean="0">
                <a:solidFill>
                  <a:schemeClr val="tx1"/>
                </a:solidFill>
                <a:latin typeface="Times New Roman" pitchFamily="18" charset="0"/>
                <a:ea typeface="標楷體" pitchFamily="65" charset="-120"/>
              </a:rPr>
              <a:t>也</a:t>
            </a:r>
            <a:r>
              <a:rPr kumimoji="1" lang="zh-TW" altLang="zh-TW" sz="2400" b="0" dirty="0" smtClean="0">
                <a:solidFill>
                  <a:schemeClr val="tx1"/>
                </a:solidFill>
                <a:latin typeface="Times New Roman" pitchFamily="18" charset="0"/>
                <a:ea typeface="標楷體" pitchFamily="65" charset="-120"/>
              </a:rPr>
              <a:t>導入</a:t>
            </a:r>
            <a:r>
              <a:rPr kumimoji="1" lang="zh-TW" altLang="en-US" sz="2400" b="0" dirty="0" smtClean="0">
                <a:solidFill>
                  <a:schemeClr val="tx1"/>
                </a:solidFill>
                <a:latin typeface="Times New Roman" pitchFamily="18" charset="0"/>
                <a:ea typeface="標楷體" pitchFamily="65" charset="-120"/>
              </a:rPr>
              <a:t>了</a:t>
            </a:r>
            <a:r>
              <a:rPr kumimoji="1" lang="zh-TW" altLang="zh-TW" sz="2400" b="0" dirty="0" smtClean="0">
                <a:solidFill>
                  <a:schemeClr val="tx1"/>
                </a:solidFill>
                <a:latin typeface="Times New Roman" pitchFamily="18" charset="0"/>
                <a:ea typeface="標楷體" pitchFamily="65" charset="-120"/>
              </a:rPr>
              <a:t>人工智慧技術</a:t>
            </a:r>
            <a:r>
              <a:rPr kumimoji="1" lang="zh-TW" altLang="en-US" sz="2400" b="0" dirty="0" smtClean="0">
                <a:solidFill>
                  <a:schemeClr val="tx1"/>
                </a:solidFill>
                <a:latin typeface="Times New Roman" pitchFamily="18" charset="0"/>
                <a:ea typeface="標楷體" pitchFamily="65" charset="-120"/>
              </a:rPr>
              <a:t>。</a:t>
            </a:r>
            <a:endParaRPr kumimoji="1" lang="zh-TW" altLang="en-US" sz="2400" b="0" dirty="0">
              <a:solidFill>
                <a:schemeClr val="tx1"/>
              </a:solidFill>
              <a:latin typeface="Times New Roman" pitchFamily="18" charset="0"/>
              <a:ea typeface="標楷體" pitchFamily="65" charset="-120"/>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6629" y="1859669"/>
            <a:ext cx="5092171" cy="4454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072671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525" y="1326797"/>
            <a:ext cx="7559498" cy="4680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735006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179388" y="1341438"/>
            <a:ext cx="8185679" cy="5040312"/>
          </a:xfrm>
        </p:spPr>
        <p:txBody>
          <a:bodyPr/>
          <a:lstStyle/>
          <a:p>
            <a:pPr marL="0" indent="0">
              <a:lnSpc>
                <a:spcPct val="150000"/>
              </a:lnSpc>
              <a:buNone/>
            </a:pPr>
            <a:r>
              <a:rPr kumimoji="1" lang="en-US" altLang="zh-TW" sz="2400" b="0" dirty="0" smtClean="0">
                <a:solidFill>
                  <a:schemeClr val="tx1"/>
                </a:solidFill>
                <a:latin typeface="Times New Roman" pitchFamily="18" charset="0"/>
                <a:ea typeface="標楷體" pitchFamily="65" charset="-120"/>
              </a:rPr>
              <a:t>	</a:t>
            </a:r>
            <a:r>
              <a:rPr kumimoji="1" lang="en-US" altLang="zh-TW" sz="2400" b="0" dirty="0" err="1" smtClean="0">
                <a:solidFill>
                  <a:schemeClr val="tx1"/>
                </a:solidFill>
                <a:latin typeface="Times New Roman" pitchFamily="18" charset="0"/>
                <a:ea typeface="標楷體" pitchFamily="65" charset="-120"/>
              </a:rPr>
              <a:t>Openfind</a:t>
            </a:r>
            <a:r>
              <a:rPr kumimoji="1" lang="zh-TW" altLang="en-US" sz="2400" b="0" dirty="0">
                <a:solidFill>
                  <a:schemeClr val="tx1"/>
                </a:solidFill>
                <a:latin typeface="Times New Roman" pitchFamily="18" charset="0"/>
                <a:ea typeface="標楷體" pitchFamily="65" charset="-120"/>
              </a:rPr>
              <a:t>搜尋引擎的前身是由臺灣發展搜尋引擎第一人的中正大學吳昇教授團隊於</a:t>
            </a:r>
            <a:r>
              <a:rPr kumimoji="1" lang="en-US" altLang="zh-TW" sz="2400" b="0" dirty="0">
                <a:solidFill>
                  <a:schemeClr val="tx1"/>
                </a:solidFill>
                <a:latin typeface="Times New Roman" pitchFamily="18" charset="0"/>
                <a:ea typeface="標楷體" pitchFamily="65" charset="-120"/>
              </a:rPr>
              <a:t>1995</a:t>
            </a:r>
            <a:r>
              <a:rPr kumimoji="1" lang="zh-TW" altLang="en-US" sz="2400" b="0" dirty="0">
                <a:solidFill>
                  <a:schemeClr val="tx1"/>
                </a:solidFill>
                <a:latin typeface="Times New Roman" pitchFamily="18" charset="0"/>
                <a:ea typeface="標楷體" pitchFamily="65" charset="-120"/>
              </a:rPr>
              <a:t>年研發完成的</a:t>
            </a:r>
            <a:r>
              <a:rPr kumimoji="1" lang="en-US" altLang="zh-TW" sz="2400" b="0" dirty="0">
                <a:solidFill>
                  <a:schemeClr val="tx1"/>
                </a:solidFill>
                <a:latin typeface="Times New Roman" pitchFamily="18" charset="0"/>
                <a:ea typeface="標楷體" pitchFamily="65" charset="-120"/>
              </a:rPr>
              <a:t>GAIS</a:t>
            </a:r>
            <a:r>
              <a:rPr kumimoji="1" lang="zh-TW" altLang="en-US" sz="2400" b="0" dirty="0">
                <a:solidFill>
                  <a:schemeClr val="tx1"/>
                </a:solidFill>
                <a:latin typeface="Times New Roman" pitchFamily="18" charset="0"/>
                <a:ea typeface="標楷體" pitchFamily="65" charset="-120"/>
              </a:rPr>
              <a:t>，</a:t>
            </a:r>
            <a:r>
              <a:rPr kumimoji="1" lang="en-US" altLang="zh-TW" sz="2400" b="0" dirty="0">
                <a:solidFill>
                  <a:schemeClr val="tx1"/>
                </a:solidFill>
                <a:latin typeface="Times New Roman" pitchFamily="18" charset="0"/>
                <a:ea typeface="標楷體" pitchFamily="65" charset="-120"/>
              </a:rPr>
              <a:t>GAIS </a:t>
            </a:r>
            <a:r>
              <a:rPr kumimoji="1" lang="zh-TW" altLang="en-US" sz="2400" b="0" dirty="0">
                <a:solidFill>
                  <a:schemeClr val="tx1"/>
                </a:solidFill>
                <a:latin typeface="Times New Roman" pitchFamily="18" charset="0"/>
                <a:ea typeface="標楷體" pitchFamily="65" charset="-120"/>
              </a:rPr>
              <a:t>一推出後便迅速成為國內搜尋入口網站龍頭。</a:t>
            </a:r>
            <a:endParaRPr kumimoji="1" lang="en-US" altLang="zh-TW" sz="2400" b="0" dirty="0">
              <a:solidFill>
                <a:schemeClr val="tx1"/>
              </a:solidFill>
              <a:latin typeface="Times New Roman" pitchFamily="18" charset="0"/>
              <a:ea typeface="標楷體" pitchFamily="65" charset="-120"/>
            </a:endParaRPr>
          </a:p>
          <a:p>
            <a:endParaRPr lang="zh-TW" alt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148" y="3160712"/>
            <a:ext cx="8042098" cy="2724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06503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509129" y="1038464"/>
            <a:ext cx="4191268" cy="5170426"/>
          </a:xfrm>
        </p:spPr>
        <p:txBody>
          <a:bodyPr/>
          <a:lstStyle/>
          <a:p>
            <a:pPr marL="0" indent="0">
              <a:lnSpc>
                <a:spcPct val="150000"/>
              </a:lnSpc>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基於深度學習架構的</a:t>
            </a:r>
            <a:r>
              <a:rPr kumimoji="1" lang="en-US" altLang="zh-TW" sz="2400" b="0" dirty="0" err="1" smtClean="0">
                <a:solidFill>
                  <a:schemeClr val="tx1"/>
                </a:solidFill>
                <a:latin typeface="Times New Roman" pitchFamily="18" charset="0"/>
                <a:ea typeface="標楷體" pitchFamily="65" charset="-120"/>
              </a:rPr>
              <a:t>AlphaGo</a:t>
            </a:r>
            <a:r>
              <a:rPr kumimoji="1" lang="zh-TW" altLang="en-US" sz="2400" b="0" dirty="0" smtClean="0">
                <a:solidFill>
                  <a:schemeClr val="tx1"/>
                </a:solidFill>
                <a:latin typeface="Times New Roman" pitchFamily="18" charset="0"/>
                <a:ea typeface="標楷體" pitchFamily="65" charset="-120"/>
              </a:rPr>
              <a:t>於</a:t>
            </a:r>
            <a:r>
              <a:rPr kumimoji="1" lang="en-US" altLang="zh-TW" sz="2400" b="0" dirty="0" smtClean="0">
                <a:solidFill>
                  <a:schemeClr val="tx1"/>
                </a:solidFill>
                <a:latin typeface="Times New Roman" pitchFamily="18" charset="0"/>
                <a:ea typeface="標楷體" pitchFamily="65" charset="-120"/>
              </a:rPr>
              <a:t>2016</a:t>
            </a:r>
            <a:r>
              <a:rPr kumimoji="1" lang="zh-TW" altLang="en-US" sz="2400" b="0" dirty="0" smtClean="0">
                <a:solidFill>
                  <a:schemeClr val="tx1"/>
                </a:solidFill>
                <a:latin typeface="Times New Roman" pitchFamily="18" charset="0"/>
                <a:ea typeface="標楷體" pitchFamily="65" charset="-120"/>
              </a:rPr>
              <a:t>年成為第一個打敗世界頂尖職業圍棋九段棋士的電腦，此新聞一舉登上科學界最頂尖的</a:t>
            </a:r>
            <a:r>
              <a:rPr kumimoji="1" lang="en-US" altLang="zh-TW" sz="2400" b="0" dirty="0" smtClean="0">
                <a:solidFill>
                  <a:schemeClr val="tx1"/>
                </a:solidFill>
                <a:latin typeface="Times New Roman" pitchFamily="18" charset="0"/>
                <a:ea typeface="標楷體" pitchFamily="65" charset="-120"/>
              </a:rPr>
              <a:t>《Nature》</a:t>
            </a:r>
            <a:r>
              <a:rPr kumimoji="1" lang="zh-TW" altLang="en-US" sz="2400" b="0" dirty="0" smtClean="0">
                <a:solidFill>
                  <a:schemeClr val="tx1"/>
                </a:solidFill>
                <a:latin typeface="Times New Roman" pitchFamily="18" charset="0"/>
                <a:ea typeface="標楷體" pitchFamily="65" charset="-120"/>
              </a:rPr>
              <a:t>雜誌封面，值得一提的是來自臺灣的黃士傑博士是這篇文章的其中一位作者，也是</a:t>
            </a:r>
            <a:r>
              <a:rPr kumimoji="1" lang="en-US" altLang="zh-TW" sz="2400" b="0" dirty="0" err="1" smtClean="0">
                <a:solidFill>
                  <a:schemeClr val="tx1"/>
                </a:solidFill>
                <a:latin typeface="Times New Roman" pitchFamily="18" charset="0"/>
                <a:ea typeface="標楷體" pitchFamily="65" charset="-120"/>
              </a:rPr>
              <a:t>AlphaGo</a:t>
            </a:r>
            <a:r>
              <a:rPr kumimoji="1" lang="zh-TW" altLang="en-US" sz="2400" b="0" dirty="0" smtClean="0">
                <a:solidFill>
                  <a:schemeClr val="tx1"/>
                </a:solidFill>
                <a:latin typeface="Times New Roman" pitchFamily="18" charset="0"/>
                <a:ea typeface="標楷體" pitchFamily="65" charset="-120"/>
              </a:rPr>
              <a:t>核心</a:t>
            </a:r>
            <a:r>
              <a:rPr kumimoji="1" lang="zh-TW" altLang="en-US" sz="2400" b="0" dirty="0">
                <a:solidFill>
                  <a:schemeClr val="tx1"/>
                </a:solidFill>
                <a:latin typeface="Times New Roman" pitchFamily="18" charset="0"/>
                <a:ea typeface="標楷體" pitchFamily="65" charset="-120"/>
              </a:rPr>
              <a:t>技術的</a:t>
            </a:r>
            <a:r>
              <a:rPr kumimoji="1" lang="zh-TW" altLang="en-US" sz="2400" b="0" dirty="0" smtClean="0">
                <a:solidFill>
                  <a:schemeClr val="tx1"/>
                </a:solidFill>
                <a:latin typeface="Times New Roman" pitchFamily="18" charset="0"/>
                <a:ea typeface="標楷體" pitchFamily="65" charset="-120"/>
              </a:rPr>
              <a:t>主要的貢獻</a:t>
            </a:r>
            <a:r>
              <a:rPr kumimoji="1" lang="zh-TW" altLang="en-US" sz="2400" b="0" dirty="0">
                <a:solidFill>
                  <a:schemeClr val="tx1"/>
                </a:solidFill>
                <a:latin typeface="Times New Roman" pitchFamily="18" charset="0"/>
                <a:ea typeface="標楷體" pitchFamily="65" charset="-120"/>
              </a:rPr>
              <a:t>者之</a:t>
            </a:r>
            <a:r>
              <a:rPr kumimoji="1" lang="zh-TW" altLang="en-US" sz="2400" b="0" dirty="0" smtClean="0">
                <a:solidFill>
                  <a:schemeClr val="tx1"/>
                </a:solidFill>
                <a:latin typeface="Times New Roman" pitchFamily="18" charset="0"/>
                <a:ea typeface="標楷體" pitchFamily="65" charset="-120"/>
              </a:rPr>
              <a:t>一。</a:t>
            </a:r>
            <a:endParaRPr kumimoji="1" lang="en-US" altLang="zh-TW" sz="2400" b="0" dirty="0" smtClean="0">
              <a:solidFill>
                <a:schemeClr val="tx1"/>
              </a:solidFill>
              <a:latin typeface="Times New Roman" pitchFamily="18" charset="0"/>
              <a:ea typeface="標楷體" pitchFamily="65" charset="-120"/>
            </a:endParaRPr>
          </a:p>
        </p:txBody>
      </p:sp>
      <p:pic>
        <p:nvPicPr>
          <p:cNvPr id="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3146"/>
          <a:stretch/>
        </p:blipFill>
        <p:spPr bwMode="auto">
          <a:xfrm>
            <a:off x="5025060" y="1140179"/>
            <a:ext cx="3389268" cy="4188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6406" y="5477742"/>
            <a:ext cx="3646575" cy="90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37697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168965" y="1341438"/>
            <a:ext cx="8289236" cy="5040312"/>
          </a:xfrm>
        </p:spPr>
        <p:txBody>
          <a:bodyPr/>
          <a:lstStyle/>
          <a:p>
            <a:pPr marL="0" indent="0">
              <a:buNone/>
            </a:pPr>
            <a:r>
              <a:rPr kumimoji="1" lang="en-US" altLang="zh-TW" sz="2400" b="0" dirty="0">
                <a:solidFill>
                  <a:schemeClr val="tx1"/>
                </a:solidFill>
                <a:latin typeface="Times New Roman" pitchFamily="18" charset="0"/>
                <a:ea typeface="標楷體" pitchFamily="65" charset="-120"/>
              </a:rPr>
              <a:t>	</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a:solidFill>
                  <a:schemeClr val="tx1"/>
                </a:solidFill>
                <a:latin typeface="Times New Roman" pitchFamily="18" charset="0"/>
                <a:ea typeface="標楷體" pitchFamily="65" charset="-120"/>
              </a:rPr>
              <a:t>人工智慧來</a:t>
            </a:r>
            <a:r>
              <a:rPr kumimoji="1" lang="zh-TW" altLang="en-US" sz="2400" b="0" dirty="0" smtClean="0">
                <a:solidFill>
                  <a:schemeClr val="tx1"/>
                </a:solidFill>
                <a:latin typeface="Times New Roman" pitchFamily="18" charset="0"/>
                <a:ea typeface="標楷體" pitchFamily="65" charset="-120"/>
              </a:rPr>
              <a:t>了</a:t>
            </a:r>
            <a:r>
              <a:rPr kumimoji="1" lang="en-US" altLang="zh-TW" sz="2400" b="0" dirty="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這</a:t>
            </a:r>
            <a:r>
              <a:rPr kumimoji="1" lang="zh-TW" altLang="en-US" sz="2400" b="0" dirty="0">
                <a:solidFill>
                  <a:schemeClr val="tx1"/>
                </a:solidFill>
                <a:latin typeface="Times New Roman" pitchFamily="18" charset="0"/>
                <a:ea typeface="標楷體" pitchFamily="65" charset="-120"/>
              </a:rPr>
              <a:t>本書讓臺灣民眾對於人工智慧有更進一步的</a:t>
            </a:r>
            <a:r>
              <a:rPr kumimoji="1" lang="zh-TW" altLang="en-US" sz="2400" b="0" dirty="0" smtClean="0">
                <a:solidFill>
                  <a:schemeClr val="tx1"/>
                </a:solidFill>
                <a:latin typeface="Times New Roman" pitchFamily="18" charset="0"/>
                <a:ea typeface="標楷體" pitchFamily="65" charset="-120"/>
              </a:rPr>
              <a:t>認知。</a:t>
            </a:r>
            <a:endParaRPr kumimoji="1" lang="en-US" altLang="zh-TW" sz="2400" b="0" dirty="0">
              <a:solidFill>
                <a:schemeClr val="tx1"/>
              </a:solidFill>
              <a:latin typeface="Times New Roman" pitchFamily="18" charset="0"/>
              <a:ea typeface="標楷體" pitchFamily="65" charset="-120"/>
            </a:endParaRPr>
          </a:p>
          <a:p>
            <a:pPr marL="0" indent="0">
              <a:buNone/>
            </a:pPr>
            <a:r>
              <a:rPr kumimoji="1" lang="en-US" altLang="zh-TW" sz="2400" b="0" dirty="0">
                <a:solidFill>
                  <a:schemeClr val="tx1"/>
                </a:solidFill>
                <a:latin typeface="Times New Roman" pitchFamily="18" charset="0"/>
                <a:ea typeface="標楷體" pitchFamily="65" charset="-120"/>
              </a:rPr>
              <a:t>	</a:t>
            </a:r>
            <a:endParaRPr kumimoji="1" lang="en-US" altLang="zh-TW" sz="2400" b="0" dirty="0" smtClean="0">
              <a:solidFill>
                <a:schemeClr val="tx1"/>
              </a:solidFill>
              <a:latin typeface="Times New Roman" pitchFamily="18" charset="0"/>
              <a:ea typeface="標楷體" pitchFamily="65" charset="-120"/>
            </a:endParaRPr>
          </a:p>
          <a:p>
            <a:pPr marL="0" indent="0">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鴻</a:t>
            </a:r>
            <a:r>
              <a:rPr kumimoji="1" lang="zh-TW" altLang="en-US" sz="2400" b="0" dirty="0">
                <a:solidFill>
                  <a:schemeClr val="tx1"/>
                </a:solidFill>
                <a:latin typeface="Times New Roman" pitchFamily="18" charset="0"/>
                <a:ea typeface="標楷體" pitchFamily="65" charset="-120"/>
              </a:rPr>
              <a:t>海教育</a:t>
            </a:r>
            <a:r>
              <a:rPr kumimoji="1" lang="zh-TW" altLang="en-US" sz="2400" b="0" dirty="0" smtClean="0">
                <a:solidFill>
                  <a:schemeClr val="tx1"/>
                </a:solidFill>
                <a:latin typeface="Times New Roman" pitchFamily="18" charset="0"/>
                <a:ea typeface="標楷體" pitchFamily="65" charset="-120"/>
              </a:rPr>
              <a:t>基金發行了</a:t>
            </a:r>
            <a:r>
              <a:rPr kumimoji="1" lang="zh-TW" altLang="en-US" sz="2400" b="0" dirty="0">
                <a:solidFill>
                  <a:schemeClr val="tx1"/>
                </a:solidFill>
                <a:latin typeface="Times New Roman" pitchFamily="18" charset="0"/>
                <a:ea typeface="標楷體" pitchFamily="65" charset="-120"/>
              </a:rPr>
              <a:t>一</a:t>
            </a:r>
            <a:r>
              <a:rPr kumimoji="1" lang="zh-TW" altLang="en-US" sz="2400" b="0" dirty="0" smtClean="0">
                <a:solidFill>
                  <a:schemeClr val="tx1"/>
                </a:solidFill>
                <a:latin typeface="Times New Roman" pitchFamily="18" charset="0"/>
                <a:ea typeface="標楷體" pitchFamily="65" charset="-120"/>
              </a:rPr>
              <a:t>本</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人工智慧</a:t>
            </a:r>
            <a:r>
              <a:rPr kumimoji="1" lang="zh-TW" altLang="en-US" sz="2400" b="0" dirty="0">
                <a:solidFill>
                  <a:schemeClr val="tx1"/>
                </a:solidFill>
                <a:latin typeface="Times New Roman" pitchFamily="18" charset="0"/>
                <a:ea typeface="標楷體" pitchFamily="65" charset="-120"/>
              </a:rPr>
              <a:t>導論</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a:p>
            <a:pPr marL="0" indent="0">
              <a:buNone/>
            </a:pPr>
            <a:endParaRPr kumimoji="1" lang="en-US" altLang="zh-TW" sz="2400" b="0" dirty="0">
              <a:solidFill>
                <a:schemeClr val="tx1"/>
              </a:solidFill>
              <a:latin typeface="Times New Roman" pitchFamily="18" charset="0"/>
              <a:ea typeface="標楷體" pitchFamily="65" charset="-120"/>
            </a:endParaRPr>
          </a:p>
          <a:p>
            <a:pPr marL="0" indent="0">
              <a:lnSpc>
                <a:spcPct val="150000"/>
              </a:lnSpc>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政府</a:t>
            </a:r>
            <a:r>
              <a:rPr kumimoji="1" lang="zh-TW" altLang="en-US" sz="2400" b="0" dirty="0">
                <a:solidFill>
                  <a:schemeClr val="tx1"/>
                </a:solidFill>
                <a:latin typeface="Times New Roman" pitchFamily="18" charset="0"/>
                <a:ea typeface="標楷體" pitchFamily="65" charset="-120"/>
              </a:rPr>
              <a:t>除宣示</a:t>
            </a:r>
            <a:r>
              <a:rPr kumimoji="1" lang="en-US" altLang="zh-TW" sz="2400" b="0" dirty="0" smtClean="0">
                <a:solidFill>
                  <a:schemeClr val="tx1"/>
                </a:solidFill>
                <a:latin typeface="Times New Roman" pitchFamily="18" charset="0"/>
                <a:ea typeface="標楷體" pitchFamily="65" charset="-120"/>
              </a:rPr>
              <a:t>2017</a:t>
            </a:r>
            <a:r>
              <a:rPr kumimoji="1" lang="zh-TW" altLang="en-US" sz="2400" b="0" dirty="0" smtClean="0">
                <a:solidFill>
                  <a:schemeClr val="tx1"/>
                </a:solidFill>
                <a:latin typeface="Times New Roman" pitchFamily="18" charset="0"/>
                <a:ea typeface="標楷體" pitchFamily="65" charset="-120"/>
              </a:rPr>
              <a:t>年</a:t>
            </a:r>
            <a:r>
              <a:rPr kumimoji="1" lang="zh-TW" altLang="en-US" sz="2400" b="0" dirty="0">
                <a:solidFill>
                  <a:schemeClr val="tx1"/>
                </a:solidFill>
                <a:latin typeface="Times New Roman" pitchFamily="18" charset="0"/>
                <a:ea typeface="標楷體" pitchFamily="65" charset="-120"/>
              </a:rPr>
              <a:t>為臺灣</a:t>
            </a:r>
            <a:r>
              <a:rPr kumimoji="1" lang="en-US" altLang="zh-TW" sz="2400" b="0" dirty="0" smtClean="0">
                <a:solidFill>
                  <a:schemeClr val="tx1"/>
                </a:solidFill>
                <a:latin typeface="Times New Roman" pitchFamily="18" charset="0"/>
                <a:ea typeface="標楷體" pitchFamily="65" charset="-120"/>
              </a:rPr>
              <a:t>AI</a:t>
            </a:r>
            <a:r>
              <a:rPr kumimoji="1" lang="zh-TW" altLang="en-US" sz="2400" b="0" dirty="0" smtClean="0">
                <a:solidFill>
                  <a:schemeClr val="tx1"/>
                </a:solidFill>
                <a:latin typeface="Times New Roman" pitchFamily="18" charset="0"/>
                <a:ea typeface="標楷體" pitchFamily="65" charset="-120"/>
              </a:rPr>
              <a:t>元年</a:t>
            </a:r>
            <a:r>
              <a:rPr kumimoji="1" lang="zh-TW" altLang="en-US" sz="2400" b="0" dirty="0">
                <a:solidFill>
                  <a:schemeClr val="tx1"/>
                </a:solidFill>
                <a:latin typeface="Times New Roman" pitchFamily="18" charset="0"/>
                <a:ea typeface="標楷體" pitchFamily="65" charset="-120"/>
              </a:rPr>
              <a:t>外，並於</a:t>
            </a:r>
            <a:r>
              <a:rPr kumimoji="1" lang="en-US" altLang="zh-TW" sz="2400" b="0" dirty="0" smtClean="0">
                <a:solidFill>
                  <a:schemeClr val="tx1"/>
                </a:solidFill>
                <a:latin typeface="Times New Roman" pitchFamily="18" charset="0"/>
                <a:ea typeface="標楷體" pitchFamily="65" charset="-120"/>
              </a:rPr>
              <a:t>2018</a:t>
            </a:r>
            <a:r>
              <a:rPr kumimoji="1" lang="zh-TW" altLang="en-US" sz="2400" b="0" dirty="0" smtClean="0">
                <a:solidFill>
                  <a:schemeClr val="tx1"/>
                </a:solidFill>
                <a:latin typeface="Times New Roman" pitchFamily="18" charset="0"/>
                <a:ea typeface="標楷體" pitchFamily="65" charset="-120"/>
              </a:rPr>
              <a:t>年</a:t>
            </a:r>
            <a:r>
              <a:rPr kumimoji="1" lang="zh-TW" altLang="en-US" sz="2400" b="0" dirty="0">
                <a:solidFill>
                  <a:schemeClr val="tx1"/>
                </a:solidFill>
                <a:latin typeface="Times New Roman" pitchFamily="18" charset="0"/>
                <a:ea typeface="標楷體" pitchFamily="65" charset="-120"/>
              </a:rPr>
              <a:t>開始</a:t>
            </a:r>
            <a:r>
              <a:rPr kumimoji="1" lang="zh-TW" altLang="en-US" sz="2400" b="0" dirty="0" smtClean="0">
                <a:solidFill>
                  <a:schemeClr val="tx1"/>
                </a:solidFill>
                <a:latin typeface="Times New Roman" pitchFamily="18" charset="0"/>
                <a:ea typeface="標楷體" pitchFamily="65" charset="-120"/>
              </a:rPr>
              <a:t>推動「</a:t>
            </a:r>
            <a:r>
              <a:rPr kumimoji="1" lang="zh-TW" altLang="en-US" sz="2400" b="0" dirty="0">
                <a:solidFill>
                  <a:schemeClr val="tx1"/>
                </a:solidFill>
                <a:latin typeface="Times New Roman" pitchFamily="18" charset="0"/>
                <a:ea typeface="標楷體" pitchFamily="65" charset="-120"/>
              </a:rPr>
              <a:t>臺灣</a:t>
            </a:r>
            <a:r>
              <a:rPr kumimoji="1" lang="en-US" altLang="zh-TW" sz="2400" b="0" dirty="0">
                <a:solidFill>
                  <a:schemeClr val="tx1"/>
                </a:solidFill>
                <a:latin typeface="Times New Roman" pitchFamily="18" charset="0"/>
                <a:ea typeface="標楷體" pitchFamily="65" charset="-120"/>
              </a:rPr>
              <a:t>AI </a:t>
            </a:r>
            <a:r>
              <a:rPr kumimoji="1" lang="zh-TW" altLang="en-US" sz="2400" b="0" dirty="0">
                <a:solidFill>
                  <a:schemeClr val="tx1"/>
                </a:solidFill>
                <a:latin typeface="Times New Roman" pitchFamily="18" charset="0"/>
                <a:ea typeface="標楷體" pitchFamily="65" charset="-120"/>
              </a:rPr>
              <a:t>行動計畫」。</a:t>
            </a:r>
            <a:endParaRPr kumimoji="1" lang="en-US" altLang="zh-TW" sz="2400" b="0" dirty="0">
              <a:solidFill>
                <a:schemeClr val="tx1"/>
              </a:solidFill>
              <a:latin typeface="Times New Roman" pitchFamily="18" charset="0"/>
              <a:ea typeface="標楷體" pitchFamily="65" charset="-120"/>
            </a:endParaRPr>
          </a:p>
          <a:p>
            <a:pPr marL="0" indent="0">
              <a:lnSpc>
                <a:spcPct val="150000"/>
              </a:lnSpc>
              <a:buNone/>
            </a:pPr>
            <a:endParaRPr kumimoji="1" lang="zh-TW" altLang="en-US"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9083590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178904" y="1341438"/>
            <a:ext cx="8309113" cy="5040312"/>
          </a:xfrm>
        </p:spPr>
        <p:txBody>
          <a:bodyPr/>
          <a:lstStyle/>
          <a:p>
            <a:pPr marL="0" indent="0">
              <a:lnSpc>
                <a:spcPct val="150000"/>
              </a:lnSpc>
              <a:buNone/>
            </a:pPr>
            <a:r>
              <a:rPr kumimoji="1" lang="en-US" altLang="zh-TW" sz="2400" b="0" dirty="0">
                <a:solidFill>
                  <a:schemeClr val="tx1"/>
                </a:solidFill>
                <a:latin typeface="Times New Roman" pitchFamily="18" charset="0"/>
                <a:ea typeface="標楷體" pitchFamily="65" charset="-120"/>
              </a:rPr>
              <a:t>	</a:t>
            </a:r>
            <a:r>
              <a:rPr kumimoji="1" lang="en-US" altLang="zh-TW" sz="2400" b="0" dirty="0" smtClean="0">
                <a:solidFill>
                  <a:schemeClr val="tx1"/>
                </a:solidFill>
                <a:latin typeface="Times New Roman" pitchFamily="18" charset="0"/>
                <a:ea typeface="標楷體" pitchFamily="65" charset="-120"/>
              </a:rPr>
              <a:t>2017</a:t>
            </a:r>
            <a:r>
              <a:rPr kumimoji="1" lang="zh-TW" altLang="en-US" sz="2400" b="0" dirty="0" smtClean="0">
                <a:solidFill>
                  <a:schemeClr val="tx1"/>
                </a:solidFill>
                <a:latin typeface="Times New Roman" pitchFamily="18" charset="0"/>
                <a:ea typeface="標楷體" pitchFamily="65" charset="-120"/>
              </a:rPr>
              <a:t>年成立「</a:t>
            </a:r>
            <a:r>
              <a:rPr kumimoji="1" lang="zh-TW" altLang="en-US" sz="2400" b="0" dirty="0">
                <a:solidFill>
                  <a:schemeClr val="tx1"/>
                </a:solidFill>
                <a:latin typeface="Times New Roman" pitchFamily="18" charset="0"/>
                <a:ea typeface="標楷體" pitchFamily="65" charset="-120"/>
              </a:rPr>
              <a:t>人工智慧學校</a:t>
            </a:r>
            <a:r>
              <a:rPr kumimoji="1" lang="zh-TW" altLang="en-US" sz="2400" b="0" dirty="0" smtClean="0">
                <a:solidFill>
                  <a:schemeClr val="tx1"/>
                </a:solidFill>
                <a:latin typeface="Times New Roman" pitchFamily="18" charset="0"/>
                <a:ea typeface="標楷體" pitchFamily="65" charset="-120"/>
              </a:rPr>
              <a:t>」，是</a:t>
            </a:r>
            <a:r>
              <a:rPr kumimoji="1" lang="zh-TW" altLang="en-US" sz="2400" b="0" dirty="0">
                <a:solidFill>
                  <a:schemeClr val="tx1"/>
                </a:solidFill>
                <a:latin typeface="Times New Roman" pitchFamily="18" charset="0"/>
                <a:ea typeface="標楷體" pitchFamily="65" charset="-120"/>
              </a:rPr>
              <a:t>國內學術界、研究單位及產業界首次攜手合作所建構的平台</a:t>
            </a:r>
            <a:r>
              <a:rPr kumimoji="1" lang="zh-TW" altLang="en-US" sz="2400" b="0" dirty="0" smtClean="0">
                <a:solidFill>
                  <a:schemeClr val="tx1"/>
                </a:solidFill>
                <a:latin typeface="Times New Roman" pitchFamily="18" charset="0"/>
                <a:ea typeface="標楷體" pitchFamily="65" charset="-120"/>
              </a:rPr>
              <a:t>，提供</a:t>
            </a:r>
            <a:r>
              <a:rPr kumimoji="1" lang="en-US" altLang="zh-TW" sz="2400" b="0" dirty="0">
                <a:solidFill>
                  <a:schemeClr val="tx1"/>
                </a:solidFill>
                <a:latin typeface="Times New Roman" pitchFamily="18" charset="0"/>
                <a:ea typeface="標楷體" pitchFamily="65" charset="-120"/>
              </a:rPr>
              <a:t>AI</a:t>
            </a:r>
            <a:r>
              <a:rPr kumimoji="1" lang="zh-TW" altLang="en-US" sz="2400" b="0" dirty="0">
                <a:solidFill>
                  <a:schemeClr val="tx1"/>
                </a:solidFill>
                <a:latin typeface="Times New Roman" pitchFamily="18" charset="0"/>
                <a:ea typeface="標楷體" pitchFamily="65" charset="-120"/>
              </a:rPr>
              <a:t>專業師資授課、</a:t>
            </a:r>
            <a:r>
              <a:rPr kumimoji="1" lang="en-US" altLang="zh-TW" sz="2400" b="0" dirty="0">
                <a:solidFill>
                  <a:schemeClr val="tx1"/>
                </a:solidFill>
                <a:latin typeface="Times New Roman" pitchFamily="18" charset="0"/>
                <a:ea typeface="標楷體" pitchFamily="65" charset="-120"/>
              </a:rPr>
              <a:t>AI</a:t>
            </a:r>
            <a:r>
              <a:rPr kumimoji="1" lang="zh-TW" altLang="en-US" sz="2400" b="0" dirty="0">
                <a:solidFill>
                  <a:schemeClr val="tx1"/>
                </a:solidFill>
                <a:latin typeface="Times New Roman" pitchFamily="18" charset="0"/>
                <a:ea typeface="標楷體" pitchFamily="65" charset="-120"/>
              </a:rPr>
              <a:t>人才媒合、</a:t>
            </a:r>
            <a:r>
              <a:rPr kumimoji="1" lang="en-US" altLang="zh-TW" sz="2400" b="0" dirty="0">
                <a:solidFill>
                  <a:schemeClr val="tx1"/>
                </a:solidFill>
                <a:latin typeface="Times New Roman" pitchFamily="18" charset="0"/>
                <a:ea typeface="標楷體" pitchFamily="65" charset="-120"/>
              </a:rPr>
              <a:t>AI</a:t>
            </a:r>
            <a:r>
              <a:rPr kumimoji="1" lang="zh-TW" altLang="en-US" sz="2400" b="0" dirty="0">
                <a:solidFill>
                  <a:schemeClr val="tx1"/>
                </a:solidFill>
                <a:latin typeface="Times New Roman" pitchFamily="18" charset="0"/>
                <a:ea typeface="標楷體" pitchFamily="65" charset="-120"/>
              </a:rPr>
              <a:t>技術顧問諮詢等服務，對</a:t>
            </a:r>
            <a:r>
              <a:rPr kumimoji="1" lang="en-US" altLang="zh-TW" sz="2400" b="0" dirty="0">
                <a:solidFill>
                  <a:schemeClr val="tx1"/>
                </a:solidFill>
                <a:latin typeface="Times New Roman" pitchFamily="18" charset="0"/>
                <a:ea typeface="標楷體" pitchFamily="65" charset="-120"/>
              </a:rPr>
              <a:t>AI</a:t>
            </a:r>
            <a:r>
              <a:rPr kumimoji="1" lang="zh-TW" altLang="en-US" sz="2400" b="0" dirty="0">
                <a:solidFill>
                  <a:schemeClr val="tx1"/>
                </a:solidFill>
                <a:latin typeface="Times New Roman" pitchFamily="18" charset="0"/>
                <a:ea typeface="標楷體" pitchFamily="65" charset="-120"/>
              </a:rPr>
              <a:t>有興趣的人可利用此平台學習</a:t>
            </a:r>
            <a:r>
              <a:rPr kumimoji="1" lang="en-US" altLang="zh-TW" sz="2400" b="0" dirty="0">
                <a:solidFill>
                  <a:schemeClr val="tx1"/>
                </a:solidFill>
                <a:latin typeface="Times New Roman" pitchFamily="18" charset="0"/>
                <a:ea typeface="標楷體" pitchFamily="65" charset="-120"/>
              </a:rPr>
              <a:t>AI</a:t>
            </a:r>
            <a:r>
              <a:rPr kumimoji="1" lang="zh-TW" altLang="en-US" sz="2400" b="0" dirty="0">
                <a:solidFill>
                  <a:schemeClr val="tx1"/>
                </a:solidFill>
                <a:latin typeface="Times New Roman" pitchFamily="18" charset="0"/>
                <a:ea typeface="標楷體" pitchFamily="65" charset="-120"/>
              </a:rPr>
              <a:t>知識、進行互動交流、洽談產業合作等，目的是希望能快速且系統化培育國內</a:t>
            </a:r>
            <a:r>
              <a:rPr kumimoji="1" lang="en-US" altLang="zh-TW" sz="2400" b="0" dirty="0">
                <a:solidFill>
                  <a:schemeClr val="tx1"/>
                </a:solidFill>
                <a:latin typeface="Times New Roman" pitchFamily="18" charset="0"/>
                <a:ea typeface="標楷體" pitchFamily="65" charset="-120"/>
              </a:rPr>
              <a:t>AI</a:t>
            </a:r>
            <a:r>
              <a:rPr kumimoji="1" lang="zh-TW" altLang="en-US" sz="2400" b="0" dirty="0">
                <a:solidFill>
                  <a:schemeClr val="tx1"/>
                </a:solidFill>
                <a:latin typeface="Times New Roman" pitchFamily="18" charset="0"/>
                <a:ea typeface="標楷體" pitchFamily="65" charset="-120"/>
              </a:rPr>
              <a:t>人才，並導入人工智慧於產業界，以達到產業升級與轉型的</a:t>
            </a:r>
            <a:r>
              <a:rPr kumimoji="1" lang="zh-TW" altLang="en-US" sz="2400" b="0" dirty="0" smtClean="0">
                <a:solidFill>
                  <a:schemeClr val="tx1"/>
                </a:solidFill>
                <a:latin typeface="Times New Roman" pitchFamily="18" charset="0"/>
                <a:ea typeface="標楷體" pitchFamily="65" charset="-120"/>
              </a:rPr>
              <a:t>目標。</a:t>
            </a:r>
            <a:endParaRPr kumimoji="1" lang="zh-TW" altLang="en-US" sz="2400" b="0" dirty="0">
              <a:solidFill>
                <a:schemeClr val="tx1"/>
              </a:solidFill>
              <a:latin typeface="Times New Roman" pitchFamily="18" charset="0"/>
              <a:ea typeface="標楷體" pitchFamily="65" charset="-120"/>
            </a:endParaRPr>
          </a:p>
        </p:txBody>
      </p:sp>
      <p:grpSp>
        <p:nvGrpSpPr>
          <p:cNvPr id="6" name="群組 5"/>
          <p:cNvGrpSpPr/>
          <p:nvPr/>
        </p:nvGrpSpPr>
        <p:grpSpPr>
          <a:xfrm>
            <a:off x="5256160" y="4903349"/>
            <a:ext cx="3024000" cy="1139250"/>
            <a:chOff x="4967925" y="4333724"/>
            <a:chExt cx="3024000" cy="1139250"/>
          </a:xfrm>
        </p:grpSpPr>
        <p:pic>
          <p:nvPicPr>
            <p:cNvPr id="4"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7925" y="4333724"/>
              <a:ext cx="3024000" cy="1139250"/>
            </a:xfrm>
            <a:prstGeom prst="rect">
              <a:avLst/>
            </a:prstGeom>
            <a:noFill/>
            <a:ln w="9525" algn="ctr">
              <a:noFill/>
              <a:miter lim="800000"/>
              <a:headEnd/>
              <a:tailEnd/>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27833" y="4845114"/>
              <a:ext cx="504000" cy="504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1732715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 xmlns:a16="http://schemas.microsoft.com/office/drawing/2014/main" id="{60190341-CDCA-4B77-9284-7CB13DEF72CF}"/>
              </a:ext>
            </a:extLst>
          </p:cNvPr>
          <p:cNvSpPr>
            <a:spLocks noGrp="1"/>
          </p:cNvSpPr>
          <p:nvPr>
            <p:ph type="title"/>
          </p:nvPr>
        </p:nvSpPr>
        <p:spPr/>
        <p:txBody>
          <a:bodyPr/>
          <a:lstStyle/>
          <a:p>
            <a:endParaRPr lang="zh-TW" altLang="en-US" dirty="0"/>
          </a:p>
        </p:txBody>
      </p:sp>
      <p:sp>
        <p:nvSpPr>
          <p:cNvPr id="2" name="內容版面配置區 1"/>
          <p:cNvSpPr>
            <a:spLocks noGrp="1"/>
          </p:cNvSpPr>
          <p:nvPr>
            <p:ph idx="1"/>
          </p:nvPr>
        </p:nvSpPr>
        <p:spPr>
          <a:xfrm>
            <a:off x="188843" y="1341438"/>
            <a:ext cx="8337641" cy="5040312"/>
          </a:xfrm>
        </p:spPr>
        <p:txBody>
          <a:bodyPr/>
          <a:lstStyle/>
          <a:p>
            <a:pPr marL="0" indent="0">
              <a:lnSpc>
                <a:spcPct val="150000"/>
              </a:lnSpc>
              <a:buNone/>
            </a:pPr>
            <a:r>
              <a:rPr lang="en-US" altLang="zh-TW" sz="2400" dirty="0">
                <a:solidFill>
                  <a:srgbClr val="00B050"/>
                </a:solidFill>
              </a:rPr>
              <a:t>iPhone </a:t>
            </a:r>
            <a:r>
              <a:rPr lang="zh-TW" altLang="en-US" sz="2400" dirty="0">
                <a:solidFill>
                  <a:srgbClr val="00B050"/>
                </a:solidFill>
              </a:rPr>
              <a:t>手機辨識人臉</a:t>
            </a:r>
            <a:endParaRPr lang="en-US" altLang="zh-TW" sz="2400" dirty="0">
              <a:solidFill>
                <a:srgbClr val="00B050"/>
              </a:solidFill>
            </a:endParaRPr>
          </a:p>
          <a:p>
            <a:pPr marL="0" indent="0">
              <a:lnSpc>
                <a:spcPct val="150000"/>
              </a:lnSpc>
              <a:buNone/>
            </a:pPr>
            <a:r>
              <a:rPr kumimoji="1" lang="en-US" altLang="zh-TW" sz="2400" b="0" dirty="0" smtClean="0">
                <a:solidFill>
                  <a:schemeClr val="tx1"/>
                </a:solidFill>
                <a:latin typeface="Times New Roman" pitchFamily="18" charset="0"/>
                <a:ea typeface="標楷體" pitchFamily="65" charset="-120"/>
              </a:rPr>
              <a:t>	iPhone X</a:t>
            </a:r>
            <a:r>
              <a:rPr kumimoji="1" lang="zh-TW" altLang="en-US" sz="2400" b="0" dirty="0" smtClean="0">
                <a:solidFill>
                  <a:schemeClr val="tx1"/>
                </a:solidFill>
                <a:latin typeface="Times New Roman" pitchFamily="18" charset="0"/>
                <a:ea typeface="標楷體" pitchFamily="65" charset="-120"/>
              </a:rPr>
              <a:t>手機</a:t>
            </a:r>
            <a:r>
              <a:rPr kumimoji="1" lang="zh-TW" altLang="en-US" sz="2400" b="0" dirty="0">
                <a:solidFill>
                  <a:schemeClr val="tx1"/>
                </a:solidFill>
                <a:latin typeface="Times New Roman" pitchFamily="18" charset="0"/>
                <a:ea typeface="標楷體" pitchFamily="65" charset="-120"/>
              </a:rPr>
              <a:t>中搭載</a:t>
            </a:r>
            <a:r>
              <a:rPr kumimoji="1" lang="en-US" altLang="zh-TW" sz="2400" b="0" dirty="0">
                <a:solidFill>
                  <a:schemeClr val="tx1"/>
                </a:solidFill>
                <a:latin typeface="Times New Roman" pitchFamily="18" charset="0"/>
                <a:ea typeface="標楷體" pitchFamily="65" charset="-120"/>
              </a:rPr>
              <a:t>Face </a:t>
            </a:r>
            <a:r>
              <a:rPr kumimoji="1" lang="en-US" altLang="zh-TW" sz="2400" b="0" dirty="0" smtClean="0">
                <a:solidFill>
                  <a:schemeClr val="tx1"/>
                </a:solidFill>
                <a:latin typeface="Times New Roman" pitchFamily="18" charset="0"/>
                <a:ea typeface="標楷體" pitchFamily="65" charset="-120"/>
              </a:rPr>
              <a:t>ID</a:t>
            </a:r>
            <a:r>
              <a:rPr kumimoji="1" lang="zh-TW" altLang="en-US" sz="2400" b="0" dirty="0" smtClean="0">
                <a:solidFill>
                  <a:schemeClr val="tx1"/>
                </a:solidFill>
                <a:latin typeface="Times New Roman" pitchFamily="18" charset="0"/>
                <a:ea typeface="標楷體" pitchFamily="65" charset="-120"/>
              </a:rPr>
              <a:t>人臉辨識</a:t>
            </a:r>
            <a:r>
              <a:rPr kumimoji="1" lang="zh-TW" altLang="en-US" sz="2400" b="0" dirty="0">
                <a:solidFill>
                  <a:schemeClr val="tx1"/>
                </a:solidFill>
                <a:latin typeface="Times New Roman" pitchFamily="18" charset="0"/>
                <a:ea typeface="標楷體" pitchFamily="65" charset="-120"/>
              </a:rPr>
              <a:t>系統，主要用於進行身分驗證，可應用在手機解鎖上。華碩、三星、</a:t>
            </a:r>
            <a:r>
              <a:rPr kumimoji="1" lang="en-US" altLang="zh-TW" sz="2400" b="0" dirty="0">
                <a:solidFill>
                  <a:schemeClr val="tx1"/>
                </a:solidFill>
                <a:latin typeface="Times New Roman" pitchFamily="18" charset="0"/>
                <a:ea typeface="標楷體" pitchFamily="65" charset="-120"/>
              </a:rPr>
              <a:t>Google</a:t>
            </a:r>
            <a:r>
              <a:rPr kumimoji="1" lang="zh-TW" altLang="en-US" sz="2400" b="0" dirty="0">
                <a:solidFill>
                  <a:schemeClr val="tx1"/>
                </a:solidFill>
                <a:latin typeface="Times New Roman" pitchFamily="18" charset="0"/>
                <a:ea typeface="標楷體" pitchFamily="65" charset="-120"/>
              </a:rPr>
              <a:t>、</a:t>
            </a:r>
            <a:r>
              <a:rPr kumimoji="1" lang="en-US" altLang="zh-TW" sz="2400" b="0" dirty="0">
                <a:solidFill>
                  <a:schemeClr val="tx1"/>
                </a:solidFill>
                <a:latin typeface="Times New Roman" pitchFamily="18" charset="0"/>
                <a:ea typeface="標楷體" pitchFamily="65" charset="-120"/>
              </a:rPr>
              <a:t>HTC</a:t>
            </a:r>
            <a:r>
              <a:rPr kumimoji="1" lang="zh-TW" altLang="en-US" sz="2400" b="0" dirty="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小米、華</a:t>
            </a:r>
            <a:r>
              <a:rPr kumimoji="1" lang="zh-TW" altLang="en-US" sz="2400" b="0" dirty="0">
                <a:solidFill>
                  <a:schemeClr val="tx1"/>
                </a:solidFill>
                <a:latin typeface="Times New Roman" pitchFamily="18" charset="0"/>
                <a:ea typeface="標楷體" pitchFamily="65" charset="-120"/>
              </a:rPr>
              <a:t>為、</a:t>
            </a:r>
            <a:r>
              <a:rPr kumimoji="1" lang="en-US" altLang="zh-TW" sz="2400" b="0" dirty="0" smtClean="0">
                <a:solidFill>
                  <a:schemeClr val="tx1"/>
                </a:solidFill>
                <a:latin typeface="Times New Roman" pitchFamily="18" charset="0"/>
                <a:ea typeface="標楷體" pitchFamily="65" charset="-120"/>
              </a:rPr>
              <a:t>OPPO</a:t>
            </a:r>
            <a:r>
              <a:rPr kumimoji="1" lang="zh-TW" altLang="en-US" sz="2400" b="0" dirty="0" smtClean="0">
                <a:solidFill>
                  <a:schemeClr val="tx1"/>
                </a:solidFill>
                <a:latin typeface="Times New Roman" pitchFamily="18" charset="0"/>
                <a:ea typeface="標楷體" pitchFamily="65" charset="-120"/>
              </a:rPr>
              <a:t>及</a:t>
            </a:r>
            <a:r>
              <a:rPr kumimoji="1" lang="en-US" altLang="zh-TW" sz="2400" b="0" dirty="0" smtClean="0">
                <a:solidFill>
                  <a:schemeClr val="tx1"/>
                </a:solidFill>
                <a:latin typeface="Times New Roman" pitchFamily="18" charset="0"/>
                <a:ea typeface="標楷體" pitchFamily="65" charset="-120"/>
              </a:rPr>
              <a:t>VIVO</a:t>
            </a:r>
            <a:r>
              <a:rPr kumimoji="1" lang="zh-TW" altLang="en-US" sz="2400" b="0" dirty="0" smtClean="0">
                <a:solidFill>
                  <a:schemeClr val="tx1"/>
                </a:solidFill>
                <a:latin typeface="Times New Roman" pitchFamily="18" charset="0"/>
                <a:ea typeface="標楷體" pitchFamily="65" charset="-120"/>
              </a:rPr>
              <a:t>等</a:t>
            </a:r>
            <a:r>
              <a:rPr kumimoji="1" lang="zh-TW" altLang="en-US" sz="2400" b="0" dirty="0">
                <a:solidFill>
                  <a:schemeClr val="tx1"/>
                </a:solidFill>
                <a:latin typeface="Times New Roman" pitchFamily="18" charset="0"/>
                <a:ea typeface="標楷體" pitchFamily="65" charset="-120"/>
              </a:rPr>
              <a:t>手機大廠，也陸續</a:t>
            </a:r>
            <a:r>
              <a:rPr kumimoji="1" lang="zh-TW" altLang="en-US" sz="2400" b="0" dirty="0" smtClean="0">
                <a:solidFill>
                  <a:schemeClr val="tx1"/>
                </a:solidFill>
                <a:latin typeface="Times New Roman" pitchFamily="18" charset="0"/>
                <a:ea typeface="標楷體" pitchFamily="65" charset="-120"/>
              </a:rPr>
              <a:t>發表</a:t>
            </a:r>
            <a:r>
              <a:rPr kumimoji="1" lang="zh-TW" altLang="en-US" sz="2400" b="0" dirty="0">
                <a:solidFill>
                  <a:schemeClr val="tx1"/>
                </a:solidFill>
                <a:latin typeface="Times New Roman" pitchFamily="18" charset="0"/>
                <a:ea typeface="標楷體" pitchFamily="65" charset="-120"/>
              </a:rPr>
              <a:t>支援人臉辨識功能的智慧型手機。</a:t>
            </a:r>
          </a:p>
        </p:txBody>
      </p:sp>
    </p:spTree>
    <p:extLst>
      <p:ext uri="{BB962C8B-B14F-4D97-AF65-F5344CB8AC3E}">
        <p14:creationId xmlns:p14="http://schemas.microsoft.com/office/powerpoint/2010/main" val="25351418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 xmlns:a16="http://schemas.microsoft.com/office/drawing/2014/main" id="{86A363DE-FA16-452F-AF9C-B3BCB14AABB2}"/>
              </a:ext>
            </a:extLst>
          </p:cNvPr>
          <p:cNvSpPr>
            <a:spLocks noGrp="1"/>
          </p:cNvSpPr>
          <p:nvPr>
            <p:ph type="title"/>
          </p:nvPr>
        </p:nvSpPr>
        <p:spPr/>
        <p:txBody>
          <a:bodyPr/>
          <a:lstStyle/>
          <a:p>
            <a:r>
              <a:rPr lang="en-US" altLang="zh-TW" b="1" dirty="0" smtClean="0"/>
              <a:t>1-4</a:t>
            </a:r>
            <a:r>
              <a:rPr lang="zh-TW" altLang="en-US" b="1" dirty="0" smtClean="0"/>
              <a:t>　</a:t>
            </a:r>
            <a:r>
              <a:rPr lang="en-US" altLang="zh-TW" dirty="0"/>
              <a:t>AI </a:t>
            </a:r>
            <a:r>
              <a:rPr lang="zh-TW" altLang="en-US" dirty="0"/>
              <a:t>創造的未來生活</a:t>
            </a:r>
            <a:endParaRPr lang="zh-TW" altLang="en-US" b="1" dirty="0"/>
          </a:p>
        </p:txBody>
      </p:sp>
      <p:sp>
        <p:nvSpPr>
          <p:cNvPr id="9" name="內容版面配置區 8"/>
          <p:cNvSpPr>
            <a:spLocks noGrp="1"/>
          </p:cNvSpPr>
          <p:nvPr>
            <p:ph idx="1"/>
          </p:nvPr>
        </p:nvSpPr>
        <p:spPr/>
        <p:txBody>
          <a:bodyPr/>
          <a:lstStyle/>
          <a:p>
            <a:endParaRPr kumimoji="1" lang="zh-TW" altLang="en-US" sz="2400" b="0" dirty="0" smtClean="0">
              <a:solidFill>
                <a:schemeClr val="tx1"/>
              </a:solidFill>
              <a:latin typeface="Times New Roman" pitchFamily="18" charset="0"/>
              <a:ea typeface="標楷體" pitchFamily="65" charset="-120"/>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801" y="1456268"/>
            <a:ext cx="7010399" cy="4955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15980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 xmlns:a16="http://schemas.microsoft.com/office/drawing/2014/main" id="{60190341-CDCA-4B77-9284-7CB13DEF72CF}"/>
              </a:ext>
            </a:extLst>
          </p:cNvPr>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0" indent="0">
              <a:buNone/>
            </a:pPr>
            <a:r>
              <a:rPr lang="it-IT" altLang="zh-TW" sz="2400" dirty="0">
                <a:solidFill>
                  <a:srgbClr val="00B050"/>
                </a:solidFill>
              </a:rPr>
              <a:t>AI </a:t>
            </a:r>
            <a:r>
              <a:rPr lang="zh-TW" altLang="it-IT" sz="2400" dirty="0">
                <a:solidFill>
                  <a:srgbClr val="00B050"/>
                </a:solidFill>
              </a:rPr>
              <a:t>智慧金融客</a:t>
            </a:r>
            <a:r>
              <a:rPr lang="zh-TW" altLang="it-IT" sz="2400" dirty="0" smtClean="0">
                <a:solidFill>
                  <a:srgbClr val="00B050"/>
                </a:solidFill>
              </a:rPr>
              <a:t>服</a:t>
            </a:r>
            <a:endParaRPr lang="en-US" altLang="zh-TW" sz="2400" dirty="0" smtClean="0">
              <a:solidFill>
                <a:srgbClr val="00B050"/>
              </a:solidFill>
            </a:endParaRPr>
          </a:p>
          <a:p>
            <a:pPr marL="0" indent="0">
              <a:lnSpc>
                <a:spcPct val="150000"/>
              </a:lnSpc>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玉山</a:t>
            </a:r>
            <a:r>
              <a:rPr kumimoji="1" lang="zh-TW" altLang="en-US" sz="2400" b="0" dirty="0">
                <a:solidFill>
                  <a:schemeClr val="tx1"/>
                </a:solidFill>
                <a:latin typeface="Times New Roman" pitchFamily="18" charset="0"/>
                <a:ea typeface="標楷體" pitchFamily="65" charset="-120"/>
              </a:rPr>
              <a:t>銀行於</a:t>
            </a:r>
            <a:r>
              <a:rPr kumimoji="1" lang="en-US" altLang="zh-TW" sz="2400" b="0" dirty="0" smtClean="0">
                <a:solidFill>
                  <a:schemeClr val="tx1"/>
                </a:solidFill>
                <a:latin typeface="Times New Roman" pitchFamily="18" charset="0"/>
                <a:ea typeface="標楷體" pitchFamily="65" charset="-120"/>
              </a:rPr>
              <a:t>2017</a:t>
            </a:r>
            <a:r>
              <a:rPr kumimoji="1" lang="zh-TW" altLang="en-US" sz="2400" b="0" dirty="0" smtClean="0">
                <a:solidFill>
                  <a:schemeClr val="tx1"/>
                </a:solidFill>
                <a:latin typeface="Times New Roman" pitchFamily="18" charset="0"/>
                <a:ea typeface="標楷體" pitchFamily="65" charset="-120"/>
              </a:rPr>
              <a:t>年</a:t>
            </a:r>
            <a:r>
              <a:rPr kumimoji="1" lang="zh-TW" altLang="en-US" sz="2400" b="0" dirty="0">
                <a:solidFill>
                  <a:schemeClr val="tx1"/>
                </a:solidFill>
                <a:latin typeface="Times New Roman" pitchFamily="18" charset="0"/>
                <a:ea typeface="標楷體" pitchFamily="65" charset="-120"/>
              </a:rPr>
              <a:t>推出國內第一個建置在</a:t>
            </a:r>
            <a:r>
              <a:rPr kumimoji="1" lang="en-US" altLang="zh-TW" sz="2400" b="0" dirty="0" smtClean="0">
                <a:solidFill>
                  <a:schemeClr val="tx1"/>
                </a:solidFill>
                <a:latin typeface="Times New Roman" pitchFamily="18" charset="0"/>
                <a:ea typeface="標楷體" pitchFamily="65" charset="-120"/>
              </a:rPr>
              <a:t>LINE</a:t>
            </a:r>
            <a:r>
              <a:rPr kumimoji="1" lang="zh-TW" altLang="en-US" sz="2400" b="0" smtClean="0">
                <a:solidFill>
                  <a:schemeClr val="tx1"/>
                </a:solidFill>
                <a:latin typeface="Times New Roman" pitchFamily="18" charset="0"/>
                <a:ea typeface="標楷體" pitchFamily="65" charset="-120"/>
              </a:rPr>
              <a:t> 和</a:t>
            </a:r>
            <a:r>
              <a:rPr kumimoji="1" lang="en-US" altLang="zh-TW" sz="2400" b="0" dirty="0" smtClean="0">
                <a:solidFill>
                  <a:schemeClr val="tx1"/>
                </a:solidFill>
                <a:latin typeface="Times New Roman" pitchFamily="18" charset="0"/>
                <a:ea typeface="標楷體" pitchFamily="65" charset="-120"/>
              </a:rPr>
              <a:t>Facebook</a:t>
            </a:r>
            <a:r>
              <a:rPr kumimoji="1" lang="zh-TW" altLang="en-US" sz="2400" b="0" dirty="0" smtClean="0">
                <a:solidFill>
                  <a:schemeClr val="tx1"/>
                </a:solidFill>
                <a:latin typeface="Times New Roman" pitchFamily="18" charset="0"/>
                <a:ea typeface="標楷體" pitchFamily="65" charset="-120"/>
              </a:rPr>
              <a:t> 的</a:t>
            </a:r>
            <a:r>
              <a:rPr kumimoji="1" lang="zh-TW" altLang="en-US" sz="2400" b="0" dirty="0">
                <a:solidFill>
                  <a:schemeClr val="tx1"/>
                </a:solidFill>
                <a:latin typeface="Times New Roman" pitchFamily="18" charset="0"/>
                <a:ea typeface="標楷體" pitchFamily="65" charset="-120"/>
              </a:rPr>
              <a:t>「玉山小</a:t>
            </a:r>
            <a:r>
              <a:rPr kumimoji="1" lang="en-US" altLang="zh-TW" sz="2400" b="0" dirty="0">
                <a:solidFill>
                  <a:schemeClr val="tx1"/>
                </a:solidFill>
                <a:latin typeface="Times New Roman" pitchFamily="18" charset="0"/>
                <a:ea typeface="標楷體" pitchFamily="65" charset="-120"/>
              </a:rPr>
              <a:t>i </a:t>
            </a:r>
            <a:r>
              <a:rPr kumimoji="1" lang="zh-TW" altLang="en-US" sz="2400" b="0" dirty="0">
                <a:solidFill>
                  <a:schemeClr val="tx1"/>
                </a:solidFill>
                <a:latin typeface="Times New Roman" pitchFamily="18" charset="0"/>
                <a:ea typeface="標楷體" pitchFamily="65" charset="-120"/>
              </a:rPr>
              <a:t>隨身金融顧問」，成為國內人工智慧應用在</a:t>
            </a:r>
            <a:r>
              <a:rPr kumimoji="1" lang="zh-TW" altLang="en-US" sz="2400" b="0" dirty="0" smtClean="0">
                <a:solidFill>
                  <a:schemeClr val="tx1"/>
                </a:solidFill>
                <a:latin typeface="Times New Roman" pitchFamily="18" charset="0"/>
                <a:ea typeface="標楷體" pitchFamily="65" charset="-120"/>
              </a:rPr>
              <a:t>金融科技</a:t>
            </a:r>
            <a:r>
              <a:rPr kumimoji="1" lang="zh-TW" altLang="en-US" sz="2400" b="0" dirty="0">
                <a:solidFill>
                  <a:schemeClr val="tx1"/>
                </a:solidFill>
                <a:latin typeface="Times New Roman" pitchFamily="18" charset="0"/>
                <a:ea typeface="標楷體" pitchFamily="65" charset="-120"/>
              </a:rPr>
              <a:t>領域的重要里程碑</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a:p>
            <a:pPr marL="0" indent="0">
              <a:buNone/>
            </a:pPr>
            <a:endParaRPr kumimoji="1" lang="en-US" altLang="zh-TW" sz="2400" b="0" dirty="0" smtClean="0">
              <a:solidFill>
                <a:schemeClr val="tx1"/>
              </a:solidFill>
              <a:latin typeface="Times New Roman" pitchFamily="18" charset="0"/>
              <a:ea typeface="標楷體" pitchFamily="65" charset="-120"/>
            </a:endParaRPr>
          </a:p>
          <a:p>
            <a:pPr marL="0" indent="0">
              <a:lnSpc>
                <a:spcPct val="150000"/>
              </a:lnSpc>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其他銀行也推出類似的智慧客服機器人，例如：台新銀行的「</a:t>
            </a:r>
            <a:r>
              <a:rPr kumimoji="1" lang="en-US" altLang="zh-TW" sz="2400" b="0" dirty="0">
                <a:solidFill>
                  <a:schemeClr val="tx1"/>
                </a:solidFill>
                <a:latin typeface="Times New Roman" pitchFamily="18" charset="0"/>
                <a:ea typeface="標楷體" pitchFamily="65" charset="-120"/>
              </a:rPr>
              <a:t>Rose</a:t>
            </a:r>
            <a:r>
              <a:rPr kumimoji="1" lang="zh-TW" altLang="en-US" sz="2400" b="0" dirty="0">
                <a:solidFill>
                  <a:schemeClr val="tx1"/>
                </a:solidFill>
                <a:latin typeface="Times New Roman" pitchFamily="18" charset="0"/>
                <a:ea typeface="標楷體" pitchFamily="65" charset="-120"/>
              </a:rPr>
              <a:t>」、中國</a:t>
            </a:r>
            <a:r>
              <a:rPr kumimoji="1" lang="zh-TW" altLang="en-US" sz="2400" b="0" dirty="0" smtClean="0">
                <a:solidFill>
                  <a:schemeClr val="tx1"/>
                </a:solidFill>
                <a:latin typeface="Times New Roman" pitchFamily="18" charset="0"/>
                <a:ea typeface="標楷體" pitchFamily="65" charset="-120"/>
              </a:rPr>
              <a:t>信託銀行的「</a:t>
            </a:r>
            <a:r>
              <a:rPr kumimoji="1" lang="zh-TW" altLang="en-US" sz="2400" b="0" dirty="0">
                <a:solidFill>
                  <a:schemeClr val="tx1"/>
                </a:solidFill>
                <a:latin typeface="Times New Roman" pitchFamily="18" charset="0"/>
                <a:ea typeface="標楷體" pitchFamily="65" charset="-120"/>
              </a:rPr>
              <a:t>小</a:t>
            </a:r>
            <a:r>
              <a:rPr kumimoji="1" lang="en-US" altLang="zh-TW" sz="2400" b="0" dirty="0">
                <a:solidFill>
                  <a:schemeClr val="tx1"/>
                </a:solidFill>
                <a:latin typeface="Times New Roman" pitchFamily="18" charset="0"/>
                <a:ea typeface="標楷體" pitchFamily="65" charset="-120"/>
              </a:rPr>
              <a:t>C</a:t>
            </a:r>
            <a:r>
              <a:rPr kumimoji="1" lang="zh-TW" altLang="en-US" sz="2400" b="0" dirty="0" smtClean="0">
                <a:solidFill>
                  <a:schemeClr val="tx1"/>
                </a:solidFill>
                <a:latin typeface="Times New Roman" pitchFamily="18" charset="0"/>
                <a:ea typeface="標楷體" pitchFamily="65" charset="-120"/>
              </a:rPr>
              <a:t>」，以及</a:t>
            </a:r>
            <a:r>
              <a:rPr kumimoji="1" lang="zh-TW" altLang="en-US" sz="2400" b="0" dirty="0">
                <a:solidFill>
                  <a:schemeClr val="tx1"/>
                </a:solidFill>
                <a:latin typeface="Times New Roman" pitchFamily="18" charset="0"/>
                <a:ea typeface="標楷體" pitchFamily="65" charset="-120"/>
              </a:rPr>
              <a:t>國泰世</a:t>
            </a:r>
            <a:r>
              <a:rPr kumimoji="1" lang="zh-TW" altLang="en-US" sz="2400" b="0" dirty="0" smtClean="0">
                <a:solidFill>
                  <a:schemeClr val="tx1"/>
                </a:solidFill>
                <a:latin typeface="Times New Roman" pitchFamily="18" charset="0"/>
                <a:ea typeface="標楷體" pitchFamily="65" charset="-120"/>
              </a:rPr>
              <a:t>華銀行的「</a:t>
            </a:r>
            <a:r>
              <a:rPr kumimoji="1" lang="zh-TW" altLang="en-US" sz="2400" b="0" dirty="0">
                <a:solidFill>
                  <a:schemeClr val="tx1"/>
                </a:solidFill>
                <a:latin typeface="Times New Roman" pitchFamily="18" charset="0"/>
                <a:ea typeface="標楷體" pitchFamily="65" charset="-120"/>
              </a:rPr>
              <a:t>阿發</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a:solidFill>
                <a:schemeClr val="tx1"/>
              </a:solidFill>
              <a:latin typeface="Times New Roman" pitchFamily="18" charset="0"/>
              <a:ea typeface="標楷體" pitchFamily="65" charset="-120"/>
            </a:endParaRPr>
          </a:p>
        </p:txBody>
      </p:sp>
      <p:grpSp>
        <p:nvGrpSpPr>
          <p:cNvPr id="4" name="群組 3"/>
          <p:cNvGrpSpPr/>
          <p:nvPr/>
        </p:nvGrpSpPr>
        <p:grpSpPr>
          <a:xfrm>
            <a:off x="5772702" y="5082476"/>
            <a:ext cx="2726531" cy="1121569"/>
            <a:chOff x="5292710" y="931313"/>
            <a:chExt cx="2726531" cy="1121569"/>
          </a:xfrm>
        </p:grpSpPr>
        <p:pic>
          <p:nvPicPr>
            <p:cNvPr id="5" name="Picture 3">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2710" y="931313"/>
              <a:ext cx="2726531" cy="1121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52412" y="1438913"/>
              <a:ext cx="504000" cy="504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530631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5846" y="1848803"/>
            <a:ext cx="6416899" cy="38328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31850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 xmlns:a16="http://schemas.microsoft.com/office/drawing/2014/main" id="{60190341-CDCA-4B77-9284-7CB13DEF72CF}"/>
              </a:ext>
            </a:extLst>
          </p:cNvPr>
          <p:cNvSpPr>
            <a:spLocks noGrp="1"/>
          </p:cNvSpPr>
          <p:nvPr>
            <p:ph type="title"/>
          </p:nvPr>
        </p:nvSpPr>
        <p:spPr/>
        <p:txBody>
          <a:bodyPr/>
          <a:lstStyle/>
          <a:p>
            <a:endParaRPr lang="zh-TW" altLang="en-US" dirty="0"/>
          </a:p>
        </p:txBody>
      </p:sp>
      <p:sp>
        <p:nvSpPr>
          <p:cNvPr id="2" name="內容版面配置區 1"/>
          <p:cNvSpPr>
            <a:spLocks noGrp="1"/>
          </p:cNvSpPr>
          <p:nvPr>
            <p:ph idx="1"/>
          </p:nvPr>
        </p:nvSpPr>
        <p:spPr>
          <a:xfrm>
            <a:off x="149086" y="1341438"/>
            <a:ext cx="8294269" cy="5040312"/>
          </a:xfrm>
        </p:spPr>
        <p:txBody>
          <a:bodyPr/>
          <a:lstStyle/>
          <a:p>
            <a:pPr marL="0" indent="0">
              <a:buNone/>
            </a:pPr>
            <a:r>
              <a:rPr lang="en-US" altLang="zh-TW" sz="2400" dirty="0">
                <a:solidFill>
                  <a:srgbClr val="00B050"/>
                </a:solidFill>
              </a:rPr>
              <a:t>AI </a:t>
            </a:r>
            <a:r>
              <a:rPr lang="zh-TW" altLang="en-US" sz="2400" dirty="0">
                <a:solidFill>
                  <a:srgbClr val="00B050"/>
                </a:solidFill>
              </a:rPr>
              <a:t>智慧音</a:t>
            </a:r>
            <a:r>
              <a:rPr lang="zh-TW" altLang="en-US" sz="2400" dirty="0" smtClean="0">
                <a:solidFill>
                  <a:srgbClr val="00B050"/>
                </a:solidFill>
              </a:rPr>
              <a:t>箱</a:t>
            </a:r>
            <a:endParaRPr lang="en-US" altLang="zh-TW" sz="2400" dirty="0" smtClean="0">
              <a:solidFill>
                <a:srgbClr val="00B050"/>
              </a:solidFill>
            </a:endParaRPr>
          </a:p>
          <a:p>
            <a:pPr marL="0" indent="0">
              <a:lnSpc>
                <a:spcPct val="150000"/>
              </a:lnSpc>
              <a:buNone/>
            </a:pPr>
            <a:r>
              <a:rPr kumimoji="1" lang="en-US" altLang="zh-TW" sz="2400" b="0" dirty="0" smtClean="0">
                <a:solidFill>
                  <a:schemeClr val="tx1"/>
                </a:solidFill>
                <a:latin typeface="Times New Roman" pitchFamily="18" charset="0"/>
                <a:ea typeface="標楷體" pitchFamily="65" charset="-120"/>
              </a:rPr>
              <a:t>	Amazon Echo</a:t>
            </a:r>
            <a:r>
              <a:rPr kumimoji="1" lang="zh-TW" altLang="en-US" sz="2400" b="0" dirty="0" smtClean="0">
                <a:solidFill>
                  <a:schemeClr val="tx1"/>
                </a:solidFill>
                <a:latin typeface="Times New Roman" pitchFamily="18" charset="0"/>
                <a:ea typeface="標楷體" pitchFamily="65" charset="-120"/>
              </a:rPr>
              <a:t>、</a:t>
            </a:r>
            <a:r>
              <a:rPr kumimoji="1" lang="en-US" altLang="zh-TW" sz="2400" b="0" dirty="0" smtClean="0">
                <a:solidFill>
                  <a:schemeClr val="tx1"/>
                </a:solidFill>
                <a:latin typeface="Times New Roman" pitchFamily="18" charset="0"/>
                <a:ea typeface="標楷體" pitchFamily="65" charset="-120"/>
              </a:rPr>
              <a:t>Google Home</a:t>
            </a:r>
            <a:r>
              <a:rPr kumimoji="1" lang="zh-TW" altLang="en-US" sz="2400" b="0" dirty="0" smtClean="0">
                <a:solidFill>
                  <a:schemeClr val="tx1"/>
                </a:solidFill>
                <a:latin typeface="Times New Roman" pitchFamily="18" charset="0"/>
                <a:ea typeface="標楷體" pitchFamily="65" charset="-120"/>
              </a:rPr>
              <a:t>、小米</a:t>
            </a:r>
            <a:r>
              <a:rPr kumimoji="1" lang="en-US" altLang="zh-TW" sz="2400" b="0" dirty="0">
                <a:solidFill>
                  <a:schemeClr val="tx1"/>
                </a:solidFill>
                <a:latin typeface="Times New Roman" pitchFamily="18" charset="0"/>
                <a:ea typeface="標楷體" pitchFamily="65" charset="-120"/>
              </a:rPr>
              <a:t>AI </a:t>
            </a:r>
            <a:r>
              <a:rPr kumimoji="1" lang="zh-TW" altLang="en-US" sz="2400" b="0" dirty="0">
                <a:solidFill>
                  <a:schemeClr val="tx1"/>
                </a:solidFill>
                <a:latin typeface="Times New Roman" pitchFamily="18" charset="0"/>
                <a:ea typeface="標楷體" pitchFamily="65" charset="-120"/>
              </a:rPr>
              <a:t>智慧音</a:t>
            </a:r>
            <a:r>
              <a:rPr kumimoji="1" lang="zh-TW" altLang="en-US" sz="2400" b="0" dirty="0" smtClean="0">
                <a:solidFill>
                  <a:schemeClr val="tx1"/>
                </a:solidFill>
                <a:latin typeface="Times New Roman" pitchFamily="18" charset="0"/>
                <a:ea typeface="標楷體" pitchFamily="65" charset="-120"/>
              </a:rPr>
              <a:t>箱</a:t>
            </a:r>
            <a:r>
              <a:rPr kumimoji="1" lang="zh-TW" altLang="en-US" sz="2400" b="0" dirty="0">
                <a:solidFill>
                  <a:schemeClr val="tx1"/>
                </a:solidFill>
                <a:latin typeface="Times New Roman" pitchFamily="18" charset="0"/>
                <a:ea typeface="標楷體" pitchFamily="65" charset="-120"/>
              </a:rPr>
              <a:t>、</a:t>
            </a:r>
            <a:r>
              <a:rPr kumimoji="1" lang="en-US" altLang="zh-TW" sz="2400" b="0" dirty="0" smtClean="0">
                <a:solidFill>
                  <a:schemeClr val="tx1"/>
                </a:solidFill>
                <a:latin typeface="Times New Roman" pitchFamily="18" charset="0"/>
                <a:ea typeface="標楷體" pitchFamily="65" charset="-120"/>
              </a:rPr>
              <a:t>Apple </a:t>
            </a:r>
            <a:r>
              <a:rPr kumimoji="1" lang="en-US" altLang="zh-TW" sz="2400" b="0" dirty="0" err="1" smtClean="0">
                <a:solidFill>
                  <a:schemeClr val="tx1"/>
                </a:solidFill>
                <a:latin typeface="Times New Roman" pitchFamily="18" charset="0"/>
                <a:ea typeface="標楷體" pitchFamily="65" charset="-120"/>
              </a:rPr>
              <a:t>HomePod</a:t>
            </a:r>
            <a:r>
              <a:rPr kumimoji="1" lang="zh-TW" altLang="en-US" sz="2400" b="0" dirty="0" smtClean="0">
                <a:solidFill>
                  <a:schemeClr val="tx1"/>
                </a:solidFill>
                <a:latin typeface="Times New Roman" pitchFamily="18" charset="0"/>
                <a:ea typeface="標楷體" pitchFamily="65" charset="-120"/>
              </a:rPr>
              <a:t>，在智慧</a:t>
            </a:r>
            <a:r>
              <a:rPr kumimoji="1" lang="zh-TW" altLang="en-US" sz="2400" b="0" dirty="0">
                <a:solidFill>
                  <a:schemeClr val="tx1"/>
                </a:solidFill>
                <a:latin typeface="Times New Roman" pitchFamily="18" charset="0"/>
                <a:ea typeface="標楷體" pitchFamily="65" charset="-120"/>
              </a:rPr>
              <a:t>家庭的應用上扮演了很重要的</a:t>
            </a:r>
            <a:r>
              <a:rPr kumimoji="1" lang="zh-TW" altLang="en-US" sz="2400" b="0" dirty="0" smtClean="0">
                <a:solidFill>
                  <a:schemeClr val="tx1"/>
                </a:solidFill>
                <a:latin typeface="Times New Roman" pitchFamily="18" charset="0"/>
                <a:ea typeface="標楷體" pitchFamily="65" charset="-120"/>
              </a:rPr>
              <a:t>角色。</a:t>
            </a:r>
            <a:endParaRPr kumimoji="1" lang="zh-TW" altLang="en-US" sz="2400" b="0" dirty="0">
              <a:solidFill>
                <a:schemeClr val="tx1"/>
              </a:solidFill>
              <a:latin typeface="Times New Roman" pitchFamily="18" charset="0"/>
              <a:ea typeface="標楷體" pitchFamily="65" charset="-120"/>
            </a:endParaRPr>
          </a:p>
        </p:txBody>
      </p:sp>
      <p:grpSp>
        <p:nvGrpSpPr>
          <p:cNvPr id="33" name="群組 32"/>
          <p:cNvGrpSpPr/>
          <p:nvPr/>
        </p:nvGrpSpPr>
        <p:grpSpPr>
          <a:xfrm>
            <a:off x="4006236" y="3307662"/>
            <a:ext cx="2202777" cy="1214891"/>
            <a:chOff x="4108862" y="3399479"/>
            <a:chExt cx="2202777" cy="1214891"/>
          </a:xfrm>
        </p:grpSpPr>
        <p:pic>
          <p:nvPicPr>
            <p:cNvPr id="34" name="Picture 3">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0000" b="58088"/>
            <a:stretch/>
          </p:blipFill>
          <p:spPr bwMode="auto">
            <a:xfrm>
              <a:off x="4108862" y="3399479"/>
              <a:ext cx="2202777" cy="1214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3"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62313" y="3913681"/>
              <a:ext cx="504000" cy="504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群組 35"/>
          <p:cNvGrpSpPr/>
          <p:nvPr/>
        </p:nvGrpSpPr>
        <p:grpSpPr>
          <a:xfrm>
            <a:off x="6469467" y="3307662"/>
            <a:ext cx="2168032" cy="1241933"/>
            <a:chOff x="6572093" y="3399479"/>
            <a:chExt cx="2168032" cy="1241933"/>
          </a:xfrm>
        </p:grpSpPr>
        <p:pic>
          <p:nvPicPr>
            <p:cNvPr id="37" name="Picture 3">
              <a:hlinkClick r:id="rId5"/>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789" b="57155"/>
            <a:stretch/>
          </p:blipFill>
          <p:spPr bwMode="auto">
            <a:xfrm>
              <a:off x="6572093" y="3399479"/>
              <a:ext cx="2168032" cy="1241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icture 3" descr="C:\Users\chwa\Desktop\video.png">
              <a:hlinkClick r:id="rId5"/>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79843" y="3913681"/>
              <a:ext cx="504000" cy="504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群組 38"/>
          <p:cNvGrpSpPr/>
          <p:nvPr/>
        </p:nvGrpSpPr>
        <p:grpSpPr>
          <a:xfrm>
            <a:off x="4011995" y="4516615"/>
            <a:ext cx="2202777" cy="1317453"/>
            <a:chOff x="4114621" y="4608432"/>
            <a:chExt cx="2202777" cy="1317453"/>
          </a:xfrm>
        </p:grpSpPr>
        <p:pic>
          <p:nvPicPr>
            <p:cNvPr id="40" name="Picture 3">
              <a:hlinkClick r:id="rId6"/>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550" r="50000"/>
            <a:stretch/>
          </p:blipFill>
          <p:spPr bwMode="auto">
            <a:xfrm>
              <a:off x="4114621" y="4608432"/>
              <a:ext cx="2202777" cy="1317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3" descr="C:\Users\chwa\Desktop\video.png">
              <a:hlinkClick r:id="rId6"/>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62313" y="5224158"/>
              <a:ext cx="504000" cy="504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群組 41"/>
          <p:cNvGrpSpPr/>
          <p:nvPr/>
        </p:nvGrpSpPr>
        <p:grpSpPr>
          <a:xfrm>
            <a:off x="6508612" y="4592003"/>
            <a:ext cx="2157198" cy="1234703"/>
            <a:chOff x="6611238" y="4683820"/>
            <a:chExt cx="2157198" cy="1234703"/>
          </a:xfrm>
        </p:grpSpPr>
        <p:pic>
          <p:nvPicPr>
            <p:cNvPr id="43" name="Picture 3">
              <a:hlinkClick r:id="rId7"/>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035" t="57405"/>
            <a:stretch/>
          </p:blipFill>
          <p:spPr bwMode="auto">
            <a:xfrm>
              <a:off x="6611238" y="4683820"/>
              <a:ext cx="2157198" cy="123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3" descr="C:\Users\chwa\Desktop\video.png">
              <a:hlinkClick r:id="rId7"/>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79843" y="5224158"/>
              <a:ext cx="504000" cy="504000"/>
            </a:xfrm>
            <a:prstGeom prst="rect">
              <a:avLst/>
            </a:prstGeom>
            <a:noFill/>
            <a:extLst>
              <a:ext uri="{909E8E84-426E-40DD-AFC4-6F175D3DCCD1}">
                <a14:hiddenFill xmlns:a14="http://schemas.microsoft.com/office/drawing/2010/main">
                  <a:solidFill>
                    <a:srgbClr val="FFFFFF"/>
                  </a:solidFill>
                </a14:hiddenFill>
              </a:ext>
            </a:extLst>
          </p:spPr>
        </p:pic>
      </p:grpSp>
      <p:pic>
        <p:nvPicPr>
          <p:cNvPr id="3074"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7457" y="2873699"/>
            <a:ext cx="3094450" cy="3478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192041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 xmlns:a16="http://schemas.microsoft.com/office/drawing/2014/main" id="{60190341-CDCA-4B77-9284-7CB13DEF72CF}"/>
              </a:ext>
            </a:extLst>
          </p:cNvPr>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0" indent="0">
              <a:lnSpc>
                <a:spcPct val="150000"/>
              </a:lnSpc>
              <a:buNone/>
            </a:pPr>
            <a:r>
              <a:rPr lang="zh-TW" altLang="en-US" sz="2400" dirty="0">
                <a:solidFill>
                  <a:srgbClr val="00B050"/>
                </a:solidFill>
              </a:rPr>
              <a:t>微軟小</a:t>
            </a:r>
            <a:r>
              <a:rPr lang="zh-TW" altLang="en-US" sz="2400" dirty="0" smtClean="0">
                <a:solidFill>
                  <a:srgbClr val="00B050"/>
                </a:solidFill>
              </a:rPr>
              <a:t>冰主持和創作</a:t>
            </a:r>
            <a:endParaRPr lang="en-US" altLang="zh-TW" sz="2400" dirty="0" smtClean="0">
              <a:solidFill>
                <a:srgbClr val="00B050"/>
              </a:solidFill>
            </a:endParaRPr>
          </a:p>
          <a:p>
            <a:pPr marL="0" indent="0">
              <a:lnSpc>
                <a:spcPct val="150000"/>
              </a:lnSpc>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微軟</a:t>
            </a:r>
            <a:r>
              <a:rPr kumimoji="1" lang="zh-TW" altLang="en-US" sz="2400" b="0" dirty="0">
                <a:solidFill>
                  <a:schemeClr val="tx1"/>
                </a:solidFill>
                <a:latin typeface="Times New Roman" pitchFamily="18" charset="0"/>
                <a:ea typeface="標楷體" pitchFamily="65" charset="-120"/>
              </a:rPr>
              <a:t>在</a:t>
            </a:r>
            <a:r>
              <a:rPr kumimoji="1" lang="en-US" altLang="zh-TW" sz="2400" b="0" dirty="0" smtClean="0">
                <a:solidFill>
                  <a:schemeClr val="tx1"/>
                </a:solidFill>
                <a:latin typeface="Times New Roman" pitchFamily="18" charset="0"/>
                <a:ea typeface="標楷體" pitchFamily="65" charset="-120"/>
              </a:rPr>
              <a:t>2014</a:t>
            </a:r>
            <a:r>
              <a:rPr kumimoji="1" lang="zh-TW" altLang="en-US" sz="2400" b="0" dirty="0" smtClean="0">
                <a:solidFill>
                  <a:schemeClr val="tx1"/>
                </a:solidFill>
                <a:latin typeface="Times New Roman" pitchFamily="18" charset="0"/>
                <a:ea typeface="標楷體" pitchFamily="65" charset="-120"/>
              </a:rPr>
              <a:t>年推出的「</a:t>
            </a:r>
            <a:r>
              <a:rPr kumimoji="1" lang="zh-TW" altLang="en-US" sz="2400" b="0" dirty="0">
                <a:solidFill>
                  <a:schemeClr val="tx1"/>
                </a:solidFill>
                <a:latin typeface="Times New Roman" pitchFamily="18" charset="0"/>
                <a:ea typeface="標楷體" pitchFamily="65" charset="-120"/>
              </a:rPr>
              <a:t>小冰</a:t>
            </a:r>
            <a:r>
              <a:rPr kumimoji="1" lang="zh-TW" altLang="en-US" sz="2400" b="0" dirty="0" smtClean="0">
                <a:solidFill>
                  <a:schemeClr val="tx1"/>
                </a:solidFill>
                <a:latin typeface="Times New Roman" pitchFamily="18" charset="0"/>
                <a:ea typeface="標楷體" pitchFamily="65" charset="-120"/>
              </a:rPr>
              <a:t>」</a:t>
            </a:r>
            <a:r>
              <a:rPr kumimoji="1" lang="en-US" altLang="zh-TW" sz="2400" b="0" dirty="0" smtClean="0">
                <a:solidFill>
                  <a:schemeClr val="tx1"/>
                </a:solidFill>
                <a:latin typeface="Times New Roman" pitchFamily="18" charset="0"/>
                <a:ea typeface="標楷體" pitchFamily="65" charset="-120"/>
              </a:rPr>
              <a:t>AI </a:t>
            </a:r>
            <a:r>
              <a:rPr kumimoji="1" lang="zh-TW" altLang="en-US" sz="2400" b="0" dirty="0">
                <a:solidFill>
                  <a:schemeClr val="tx1"/>
                </a:solidFill>
                <a:latin typeface="Times New Roman" pitchFamily="18" charset="0"/>
                <a:ea typeface="標楷體" pitchFamily="65" charset="-120"/>
              </a:rPr>
              <a:t>聊天</a:t>
            </a:r>
            <a:r>
              <a:rPr kumimoji="1" lang="zh-TW" altLang="en-US" sz="2400" b="0" dirty="0" smtClean="0">
                <a:solidFill>
                  <a:schemeClr val="tx1"/>
                </a:solidFill>
                <a:latin typeface="Times New Roman" pitchFamily="18" charset="0"/>
                <a:ea typeface="標楷體" pitchFamily="65" charset="-120"/>
              </a:rPr>
              <a:t>機器人，可以唱歌，也可以寫詩。</a:t>
            </a:r>
            <a:endParaRPr kumimoji="1" lang="en-US" altLang="zh-TW" sz="2400" b="0" dirty="0" smtClean="0">
              <a:solidFill>
                <a:schemeClr val="tx1"/>
              </a:solidFill>
              <a:latin typeface="Times New Roman" pitchFamily="18" charset="0"/>
              <a:ea typeface="標楷體" pitchFamily="65" charset="-120"/>
            </a:endParaRPr>
          </a:p>
          <a:p>
            <a:pPr marL="0" indent="0">
              <a:lnSpc>
                <a:spcPct val="150000"/>
              </a:lnSpc>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小冰和</a:t>
            </a:r>
            <a:r>
              <a:rPr kumimoji="1" lang="zh-TW" altLang="en-US" sz="2400" b="0" dirty="0">
                <a:solidFill>
                  <a:schemeClr val="tx1"/>
                </a:solidFill>
                <a:latin typeface="Times New Roman" pitchFamily="18" charset="0"/>
                <a:ea typeface="標楷體" pitchFamily="65" charset="-120"/>
              </a:rPr>
              <a:t>馬來西亞歌手四</a:t>
            </a:r>
            <a:r>
              <a:rPr kumimoji="1" lang="zh-TW" altLang="en-US" sz="2400" b="0" dirty="0" smtClean="0">
                <a:solidFill>
                  <a:schemeClr val="tx1"/>
                </a:solidFill>
                <a:latin typeface="Times New Roman" pitchFamily="18" charset="0"/>
                <a:ea typeface="標楷體" pitchFamily="65" charset="-120"/>
              </a:rPr>
              <a:t>葉草</a:t>
            </a:r>
            <a:r>
              <a:rPr kumimoji="1" lang="zh-TW" altLang="en-US" sz="2400" b="0" dirty="0">
                <a:solidFill>
                  <a:schemeClr val="tx1"/>
                </a:solidFill>
                <a:latin typeface="Times New Roman" pitchFamily="18" charset="0"/>
                <a:ea typeface="標楷體" pitchFamily="65" charset="-120"/>
              </a:rPr>
              <a:t>合唱的</a:t>
            </a:r>
            <a:r>
              <a:rPr kumimoji="1" lang="en-US" altLang="zh-TW" sz="2400" b="0" dirty="0">
                <a:solidFill>
                  <a:schemeClr val="tx1"/>
                </a:solidFill>
                <a:latin typeface="Times New Roman" pitchFamily="18" charset="0"/>
                <a:ea typeface="標楷體" pitchFamily="65" charset="-120"/>
              </a:rPr>
              <a:t>《</a:t>
            </a:r>
            <a:r>
              <a:rPr kumimoji="1" lang="zh-TW" altLang="en-US" sz="2400" b="0" dirty="0">
                <a:solidFill>
                  <a:schemeClr val="tx1"/>
                </a:solidFill>
                <a:latin typeface="Times New Roman" pitchFamily="18" charset="0"/>
                <a:ea typeface="標楷體" pitchFamily="65" charset="-120"/>
              </a:rPr>
              <a:t>好想你</a:t>
            </a:r>
            <a:r>
              <a:rPr kumimoji="1" lang="en-US" altLang="zh-TW" sz="2400" b="0" dirty="0">
                <a:solidFill>
                  <a:schemeClr val="tx1"/>
                </a:solidFill>
                <a:latin typeface="Times New Roman" pitchFamily="18" charset="0"/>
                <a:ea typeface="標楷體" pitchFamily="65" charset="-120"/>
              </a:rPr>
              <a:t>》</a:t>
            </a:r>
            <a:r>
              <a:rPr kumimoji="1" lang="zh-TW" altLang="en-US" sz="2400" b="0" dirty="0">
                <a:solidFill>
                  <a:schemeClr val="tx1"/>
                </a:solidFill>
                <a:latin typeface="Times New Roman" pitchFamily="18" charset="0"/>
                <a:ea typeface="標楷體" pitchFamily="65" charset="-120"/>
              </a:rPr>
              <a:t>便是人類和</a:t>
            </a:r>
            <a:r>
              <a:rPr kumimoji="1" lang="en-US" altLang="zh-TW" sz="2400" b="0" dirty="0" smtClean="0">
                <a:solidFill>
                  <a:schemeClr val="tx1"/>
                </a:solidFill>
                <a:latin typeface="Times New Roman" pitchFamily="18" charset="0"/>
                <a:ea typeface="標楷體" pitchFamily="65" charset="-120"/>
              </a:rPr>
              <a:t>AI</a:t>
            </a:r>
            <a:r>
              <a:rPr kumimoji="1" lang="zh-TW" altLang="en-US" sz="2400" b="0" dirty="0" smtClean="0">
                <a:solidFill>
                  <a:schemeClr val="tx1"/>
                </a:solidFill>
                <a:latin typeface="Times New Roman" pitchFamily="18" charset="0"/>
                <a:ea typeface="標楷體" pitchFamily="65" charset="-120"/>
              </a:rPr>
              <a:t>，機器人</a:t>
            </a:r>
            <a:r>
              <a:rPr kumimoji="1" lang="zh-TW" altLang="en-US" sz="2400" b="0" dirty="0">
                <a:solidFill>
                  <a:schemeClr val="tx1"/>
                </a:solidFill>
                <a:latin typeface="Times New Roman" pitchFamily="18" charset="0"/>
                <a:ea typeface="標楷體" pitchFamily="65" charset="-120"/>
              </a:rPr>
              <a:t>合唱的</a:t>
            </a:r>
            <a:r>
              <a:rPr kumimoji="1" lang="zh-TW" altLang="en-US" sz="2400" b="0" dirty="0" smtClean="0">
                <a:solidFill>
                  <a:schemeClr val="tx1"/>
                </a:solidFill>
                <a:latin typeface="Times New Roman" pitchFamily="18" charset="0"/>
                <a:ea typeface="標楷體" pitchFamily="65" charset="-120"/>
              </a:rPr>
              <a:t>創舉</a:t>
            </a:r>
            <a:r>
              <a:rPr kumimoji="1" lang="zh-TW" altLang="en-US" sz="2400" b="0" dirty="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小冰也出版</a:t>
            </a:r>
            <a:r>
              <a:rPr kumimoji="1" lang="zh-TW" altLang="en-US" sz="2400" b="0" dirty="0">
                <a:solidFill>
                  <a:schemeClr val="tx1"/>
                </a:solidFill>
                <a:latin typeface="Times New Roman" pitchFamily="18" charset="0"/>
                <a:ea typeface="標楷體" pitchFamily="65" charset="-120"/>
              </a:rPr>
              <a:t>自己的創作</a:t>
            </a:r>
            <a:r>
              <a:rPr kumimoji="1" lang="zh-TW" altLang="en-US" sz="2400" b="0" dirty="0" smtClean="0">
                <a:solidFill>
                  <a:schemeClr val="tx1"/>
                </a:solidFill>
                <a:latin typeface="Times New Roman" pitchFamily="18" charset="0"/>
                <a:ea typeface="標楷體" pitchFamily="65" charset="-120"/>
              </a:rPr>
              <a:t>詩集</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a:solidFill>
                  <a:schemeClr val="tx1"/>
                </a:solidFill>
                <a:latin typeface="Times New Roman" pitchFamily="18" charset="0"/>
                <a:ea typeface="標楷體" pitchFamily="65" charset="-120"/>
              </a:rPr>
              <a:t>陽光失了玻璃窗</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41192041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5383" y="1249147"/>
            <a:ext cx="6352322" cy="51635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2" name="群組 11"/>
          <p:cNvGrpSpPr/>
          <p:nvPr/>
        </p:nvGrpSpPr>
        <p:grpSpPr>
          <a:xfrm>
            <a:off x="4996499" y="4267914"/>
            <a:ext cx="2708828" cy="1226916"/>
            <a:chOff x="5705581" y="4416849"/>
            <a:chExt cx="2708828" cy="1226916"/>
          </a:xfrm>
        </p:grpSpPr>
        <p:pic>
          <p:nvPicPr>
            <p:cNvPr id="13" name="Picture 2">
              <a:hlinkClick r:id="rId3"/>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5585" t="58911" b="12651"/>
            <a:stretch/>
          </p:blipFill>
          <p:spPr bwMode="auto">
            <a:xfrm>
              <a:off x="5705581" y="4416849"/>
              <a:ext cx="2708828" cy="1226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descr="C:\Users\chwa\Desktop\video.png">
              <a:hlinkClick r:id="rId3"/>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70600" y="5013327"/>
              <a:ext cx="504000" cy="50400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theme/theme1.xml><?xml version="1.0" encoding="utf-8"?>
<a:theme xmlns:a="http://schemas.openxmlformats.org/drawingml/2006/main" name="0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佈景主題1</Template>
  <TotalTime>5917</TotalTime>
  <Words>104</Words>
  <Application>Microsoft Office PowerPoint</Application>
  <PresentationFormat>如螢幕大小 (4:3)</PresentationFormat>
  <Paragraphs>80</Paragraphs>
  <Slides>40</Slides>
  <Notes>1</Notes>
  <HiddenSlides>0</HiddenSlides>
  <MMClips>0</MMClips>
  <ScaleCrop>false</ScaleCrop>
  <HeadingPairs>
    <vt:vector size="4" baseType="variant">
      <vt:variant>
        <vt:lpstr>佈景主題</vt:lpstr>
      </vt:variant>
      <vt:variant>
        <vt:i4>4</vt:i4>
      </vt:variant>
      <vt:variant>
        <vt:lpstr>投影片標題</vt:lpstr>
      </vt:variant>
      <vt:variant>
        <vt:i4>40</vt:i4>
      </vt:variant>
    </vt:vector>
  </HeadingPairs>
  <TitlesOfParts>
    <vt:vector size="44" baseType="lpstr">
      <vt:lpstr>0_大專書</vt:lpstr>
      <vt:lpstr>1_大專書</vt:lpstr>
      <vt:lpstr>2_大專書</vt:lpstr>
      <vt:lpstr>3_大專書</vt:lpstr>
      <vt:lpstr>PowerPoint 簡報</vt:lpstr>
      <vt:lpstr>1-1　遍地開花的人工智慧</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1-2　人工智慧的發展</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1-3　人工智慧@臺灣</vt:lpstr>
      <vt:lpstr>PowerPoint 簡報</vt:lpstr>
      <vt:lpstr>PowerPoint 簡報</vt:lpstr>
      <vt:lpstr>PowerPoint 簡報</vt:lpstr>
      <vt:lpstr>PowerPoint 簡報</vt:lpstr>
      <vt:lpstr>PowerPoint 簡報</vt:lpstr>
      <vt:lpstr>PowerPoint 簡報</vt:lpstr>
      <vt:lpstr>1-4　AI 創造的未來生活</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Clark</dc:creator>
  <cp:lastModifiedBy>chwa</cp:lastModifiedBy>
  <cp:revision>636</cp:revision>
  <dcterms:created xsi:type="dcterms:W3CDTF">2017-05-13T17:11:04Z</dcterms:created>
  <dcterms:modified xsi:type="dcterms:W3CDTF">2023-09-27T03:30:14Z</dcterms:modified>
</cp:coreProperties>
</file>